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24"/>
  </p:notesMasterIdLst>
  <p:handoutMasterIdLst>
    <p:handoutMasterId r:id="rId25"/>
  </p:handoutMasterIdLst>
  <p:sldIdLst>
    <p:sldId id="256" r:id="rId2"/>
    <p:sldId id="271" r:id="rId3"/>
    <p:sldId id="257" r:id="rId4"/>
    <p:sldId id="277" r:id="rId5"/>
    <p:sldId id="258" r:id="rId6"/>
    <p:sldId id="259" r:id="rId7"/>
    <p:sldId id="260" r:id="rId8"/>
    <p:sldId id="261" r:id="rId9"/>
    <p:sldId id="262" r:id="rId10"/>
    <p:sldId id="264" r:id="rId11"/>
    <p:sldId id="265" r:id="rId12"/>
    <p:sldId id="282" r:id="rId13"/>
    <p:sldId id="283" r:id="rId14"/>
    <p:sldId id="268" r:id="rId15"/>
    <p:sldId id="278" r:id="rId16"/>
    <p:sldId id="279" r:id="rId17"/>
    <p:sldId id="272" r:id="rId18"/>
    <p:sldId id="274" r:id="rId19"/>
    <p:sldId id="280" r:id="rId20"/>
    <p:sldId id="275" r:id="rId21"/>
    <p:sldId id="276" r:id="rId22"/>
    <p:sldId id="28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2"/>
    <p:restoredTop sz="76506"/>
  </p:normalViewPr>
  <p:slideViewPr>
    <p:cSldViewPr snapToGrid="0" snapToObjects="1">
      <p:cViewPr varScale="1">
        <p:scale>
          <a:sx n="86" d="100"/>
          <a:sy n="86" d="100"/>
        </p:scale>
        <p:origin x="75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9AC1FC-E86D-2542-B139-21291F922DCA}" type="doc">
      <dgm:prSet loTypeId="urn:microsoft.com/office/officeart/2005/8/layout/venn1" loCatId="" qsTypeId="urn:microsoft.com/office/officeart/2005/8/quickstyle/simple1" qsCatId="simple" csTypeId="urn:microsoft.com/office/officeart/2005/8/colors/accent1_2" csCatId="accent1" phldr="1"/>
      <dgm:spPr/>
    </dgm:pt>
    <dgm:pt modelId="{C79149AF-83E8-9442-A854-4002C5F61630}">
      <dgm:prSet phldrT="[Text]"/>
      <dgm:spPr/>
      <dgm:t>
        <a:bodyPr/>
        <a:lstStyle/>
        <a:p>
          <a:r>
            <a:rPr lang="en-US" dirty="0"/>
            <a:t>Interoceptive Awareness</a:t>
          </a:r>
        </a:p>
      </dgm:t>
    </dgm:pt>
    <dgm:pt modelId="{48911EC8-8E4D-3E40-9B17-20D73951B59D}" type="parTrans" cxnId="{4ED0DA5A-163C-4B49-B9CA-B964725C4B49}">
      <dgm:prSet/>
      <dgm:spPr/>
      <dgm:t>
        <a:bodyPr/>
        <a:lstStyle/>
        <a:p>
          <a:endParaRPr lang="en-US"/>
        </a:p>
      </dgm:t>
    </dgm:pt>
    <dgm:pt modelId="{08439092-A1DA-D240-93F4-3E2F5FCD0A6C}" type="sibTrans" cxnId="{4ED0DA5A-163C-4B49-B9CA-B964725C4B49}">
      <dgm:prSet/>
      <dgm:spPr/>
      <dgm:t>
        <a:bodyPr/>
        <a:lstStyle/>
        <a:p>
          <a:endParaRPr lang="en-US"/>
        </a:p>
      </dgm:t>
    </dgm:pt>
    <dgm:pt modelId="{A48682EE-A83D-2A48-8EAF-6DB6FC24BB3D}">
      <dgm:prSet phldrT="[Text]"/>
      <dgm:spPr/>
      <dgm:t>
        <a:bodyPr/>
        <a:lstStyle/>
        <a:p>
          <a:r>
            <a:rPr lang="en-US" dirty="0"/>
            <a:t>Interoceptive Accuracy (</a:t>
          </a:r>
          <a:r>
            <a:rPr lang="en-US" dirty="0" err="1"/>
            <a:t>IAcc</a:t>
          </a:r>
          <a:r>
            <a:rPr lang="en-US" dirty="0"/>
            <a:t>)</a:t>
          </a:r>
        </a:p>
      </dgm:t>
    </dgm:pt>
    <dgm:pt modelId="{EEF5E774-529F-734B-9E72-2A4686BFFE30}" type="parTrans" cxnId="{8D1B34F1-34E3-5748-BE92-D5FCC6A68BBC}">
      <dgm:prSet/>
      <dgm:spPr/>
      <dgm:t>
        <a:bodyPr/>
        <a:lstStyle/>
        <a:p>
          <a:endParaRPr lang="en-US"/>
        </a:p>
      </dgm:t>
    </dgm:pt>
    <dgm:pt modelId="{8B14532D-0820-1B48-83F1-527F249D8405}" type="sibTrans" cxnId="{8D1B34F1-34E3-5748-BE92-D5FCC6A68BBC}">
      <dgm:prSet/>
      <dgm:spPr/>
      <dgm:t>
        <a:bodyPr/>
        <a:lstStyle/>
        <a:p>
          <a:endParaRPr lang="en-US"/>
        </a:p>
      </dgm:t>
    </dgm:pt>
    <dgm:pt modelId="{3ED6D4EB-81CF-BE48-B7FA-09D7AFAD5320}" type="pres">
      <dgm:prSet presAssocID="{A59AC1FC-E86D-2542-B139-21291F922DCA}" presName="compositeShape" presStyleCnt="0">
        <dgm:presLayoutVars>
          <dgm:chMax val="7"/>
          <dgm:dir/>
          <dgm:resizeHandles val="exact"/>
        </dgm:presLayoutVars>
      </dgm:prSet>
      <dgm:spPr/>
    </dgm:pt>
    <dgm:pt modelId="{2B8993BC-FCDC-2241-98E6-687B6541C6BA}" type="pres">
      <dgm:prSet presAssocID="{C79149AF-83E8-9442-A854-4002C5F61630}" presName="circ1" presStyleLbl="vennNode1" presStyleIdx="0" presStyleCnt="2"/>
      <dgm:spPr/>
      <dgm:t>
        <a:bodyPr/>
        <a:lstStyle/>
        <a:p>
          <a:endParaRPr lang="en-US"/>
        </a:p>
      </dgm:t>
    </dgm:pt>
    <dgm:pt modelId="{B941D3A2-C113-E345-8D4B-F0ACF88136AC}" type="pres">
      <dgm:prSet presAssocID="{C79149AF-83E8-9442-A854-4002C5F61630}" presName="circ1Tx" presStyleLbl="revTx" presStyleIdx="0" presStyleCnt="0">
        <dgm:presLayoutVars>
          <dgm:chMax val="0"/>
          <dgm:chPref val="0"/>
          <dgm:bulletEnabled val="1"/>
        </dgm:presLayoutVars>
      </dgm:prSet>
      <dgm:spPr/>
      <dgm:t>
        <a:bodyPr/>
        <a:lstStyle/>
        <a:p>
          <a:endParaRPr lang="en-US"/>
        </a:p>
      </dgm:t>
    </dgm:pt>
    <dgm:pt modelId="{27C90372-253C-5946-8AD1-A2278F8CC289}" type="pres">
      <dgm:prSet presAssocID="{A48682EE-A83D-2A48-8EAF-6DB6FC24BB3D}" presName="circ2" presStyleLbl="vennNode1" presStyleIdx="1" presStyleCnt="2"/>
      <dgm:spPr/>
      <dgm:t>
        <a:bodyPr/>
        <a:lstStyle/>
        <a:p>
          <a:endParaRPr lang="en-US"/>
        </a:p>
      </dgm:t>
    </dgm:pt>
    <dgm:pt modelId="{C04DA7E9-64DA-9245-A136-C24445A01751}" type="pres">
      <dgm:prSet presAssocID="{A48682EE-A83D-2A48-8EAF-6DB6FC24BB3D}" presName="circ2Tx" presStyleLbl="revTx" presStyleIdx="0" presStyleCnt="0">
        <dgm:presLayoutVars>
          <dgm:chMax val="0"/>
          <dgm:chPref val="0"/>
          <dgm:bulletEnabled val="1"/>
        </dgm:presLayoutVars>
      </dgm:prSet>
      <dgm:spPr/>
      <dgm:t>
        <a:bodyPr/>
        <a:lstStyle/>
        <a:p>
          <a:endParaRPr lang="en-US"/>
        </a:p>
      </dgm:t>
    </dgm:pt>
  </dgm:ptLst>
  <dgm:cxnLst>
    <dgm:cxn modelId="{E1066D83-AB54-F648-B739-2177D19CDD66}" type="presOf" srcId="{A48682EE-A83D-2A48-8EAF-6DB6FC24BB3D}" destId="{27C90372-253C-5946-8AD1-A2278F8CC289}" srcOrd="0" destOrd="0" presId="urn:microsoft.com/office/officeart/2005/8/layout/venn1"/>
    <dgm:cxn modelId="{5C18D364-C466-0640-B915-B19808007361}" type="presOf" srcId="{C79149AF-83E8-9442-A854-4002C5F61630}" destId="{2B8993BC-FCDC-2241-98E6-687B6541C6BA}" srcOrd="0" destOrd="0" presId="urn:microsoft.com/office/officeart/2005/8/layout/venn1"/>
    <dgm:cxn modelId="{B7627796-F1C4-904C-8968-DDC439510E6C}" type="presOf" srcId="{C79149AF-83E8-9442-A854-4002C5F61630}" destId="{B941D3A2-C113-E345-8D4B-F0ACF88136AC}" srcOrd="1" destOrd="0" presId="urn:microsoft.com/office/officeart/2005/8/layout/venn1"/>
    <dgm:cxn modelId="{D9F4DC43-6EAC-EB48-979F-058D7269FA70}" type="presOf" srcId="{A48682EE-A83D-2A48-8EAF-6DB6FC24BB3D}" destId="{C04DA7E9-64DA-9245-A136-C24445A01751}" srcOrd="1" destOrd="0" presId="urn:microsoft.com/office/officeart/2005/8/layout/venn1"/>
    <dgm:cxn modelId="{FE8482E4-853A-5C46-8059-D26D15F0F166}" type="presOf" srcId="{A59AC1FC-E86D-2542-B139-21291F922DCA}" destId="{3ED6D4EB-81CF-BE48-B7FA-09D7AFAD5320}" srcOrd="0" destOrd="0" presId="urn:microsoft.com/office/officeart/2005/8/layout/venn1"/>
    <dgm:cxn modelId="{4ED0DA5A-163C-4B49-B9CA-B964725C4B49}" srcId="{A59AC1FC-E86D-2542-B139-21291F922DCA}" destId="{C79149AF-83E8-9442-A854-4002C5F61630}" srcOrd="0" destOrd="0" parTransId="{48911EC8-8E4D-3E40-9B17-20D73951B59D}" sibTransId="{08439092-A1DA-D240-93F4-3E2F5FCD0A6C}"/>
    <dgm:cxn modelId="{8D1B34F1-34E3-5748-BE92-D5FCC6A68BBC}" srcId="{A59AC1FC-E86D-2542-B139-21291F922DCA}" destId="{A48682EE-A83D-2A48-8EAF-6DB6FC24BB3D}" srcOrd="1" destOrd="0" parTransId="{EEF5E774-529F-734B-9E72-2A4686BFFE30}" sibTransId="{8B14532D-0820-1B48-83F1-527F249D8405}"/>
    <dgm:cxn modelId="{F77C2D19-E5E5-DD46-8368-F48B73AC24D4}" type="presParOf" srcId="{3ED6D4EB-81CF-BE48-B7FA-09D7AFAD5320}" destId="{2B8993BC-FCDC-2241-98E6-687B6541C6BA}" srcOrd="0" destOrd="0" presId="urn:microsoft.com/office/officeart/2005/8/layout/venn1"/>
    <dgm:cxn modelId="{BB1C464C-4223-0C43-A8EA-A7FD998964DD}" type="presParOf" srcId="{3ED6D4EB-81CF-BE48-B7FA-09D7AFAD5320}" destId="{B941D3A2-C113-E345-8D4B-F0ACF88136AC}" srcOrd="1" destOrd="0" presId="urn:microsoft.com/office/officeart/2005/8/layout/venn1"/>
    <dgm:cxn modelId="{028AC0D5-F2A9-9740-9B7E-EE8C7FCEF6F7}" type="presParOf" srcId="{3ED6D4EB-81CF-BE48-B7FA-09D7AFAD5320}" destId="{27C90372-253C-5946-8AD1-A2278F8CC289}" srcOrd="2" destOrd="0" presId="urn:microsoft.com/office/officeart/2005/8/layout/venn1"/>
    <dgm:cxn modelId="{12AD3400-3458-3D47-BB54-999FC7E385CD}" type="presParOf" srcId="{3ED6D4EB-81CF-BE48-B7FA-09D7AFAD5320}" destId="{C04DA7E9-64DA-9245-A136-C24445A01751}" srcOrd="3"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1526AD-6148-F843-90CD-826300E5C194}"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en-US"/>
        </a:p>
      </dgm:t>
    </dgm:pt>
    <dgm:pt modelId="{39DCA201-4E26-B342-8186-B652BFA15593}">
      <dgm:prSet phldrT="[Text]" custT="1"/>
      <dgm:spPr/>
      <dgm:t>
        <a:bodyPr/>
        <a:lstStyle/>
        <a:p>
          <a:r>
            <a:rPr lang="en-US" sz="2400" b="1" dirty="0"/>
            <a:t>4.1: Awareness of the nature of mental states </a:t>
          </a:r>
        </a:p>
      </dgm:t>
    </dgm:pt>
    <dgm:pt modelId="{92096C40-68F4-B74B-9D9B-57A695A69DCF}" type="parTrans" cxnId="{54E286F9-9442-7C4C-B07D-EF60243464C6}">
      <dgm:prSet/>
      <dgm:spPr/>
      <dgm:t>
        <a:bodyPr/>
        <a:lstStyle/>
        <a:p>
          <a:endParaRPr lang="en-US"/>
        </a:p>
      </dgm:t>
    </dgm:pt>
    <dgm:pt modelId="{AE85A823-1781-B140-86BC-A59F5B59B683}" type="sibTrans" cxnId="{54E286F9-9442-7C4C-B07D-EF60243464C6}">
      <dgm:prSet/>
      <dgm:spPr/>
      <dgm:t>
        <a:bodyPr/>
        <a:lstStyle/>
        <a:p>
          <a:endParaRPr lang="en-US"/>
        </a:p>
      </dgm:t>
    </dgm:pt>
    <dgm:pt modelId="{A3076978-C0A7-3545-85ED-B7D38C747973}">
      <dgm:prSet phldrT="[Text]" custT="1"/>
      <dgm:spPr/>
      <dgm:t>
        <a:bodyPr/>
        <a:lstStyle/>
        <a:p>
          <a:r>
            <a:rPr lang="en-US" sz="2400" b="1" dirty="0"/>
            <a:t>4.2: The explicit effort to tease out mental states underlying behavior</a:t>
          </a:r>
        </a:p>
      </dgm:t>
    </dgm:pt>
    <dgm:pt modelId="{2C1CC8A3-AE8E-4D43-ADAF-6C17444B49CE}" type="parTrans" cxnId="{166A0775-2C65-AE47-A15E-D8281B66C2E9}">
      <dgm:prSet/>
      <dgm:spPr/>
      <dgm:t>
        <a:bodyPr/>
        <a:lstStyle/>
        <a:p>
          <a:endParaRPr lang="en-US"/>
        </a:p>
      </dgm:t>
    </dgm:pt>
    <dgm:pt modelId="{3194E35B-6F5A-C240-B621-C2D680C4E530}" type="sibTrans" cxnId="{166A0775-2C65-AE47-A15E-D8281B66C2E9}">
      <dgm:prSet/>
      <dgm:spPr/>
      <dgm:t>
        <a:bodyPr/>
        <a:lstStyle/>
        <a:p>
          <a:endParaRPr lang="en-US"/>
        </a:p>
      </dgm:t>
    </dgm:pt>
    <dgm:pt modelId="{82D83D8B-38FA-0642-8EC5-1E315492F0B6}">
      <dgm:prSet phldrT="[Text]" custT="1"/>
      <dgm:spPr/>
      <dgm:t>
        <a:bodyPr/>
        <a:lstStyle/>
        <a:p>
          <a:r>
            <a:rPr lang="en-US" sz="2400" b="1" dirty="0"/>
            <a:t>4.4: Mental states in relation to the interviewer</a:t>
          </a:r>
        </a:p>
      </dgm:t>
    </dgm:pt>
    <dgm:pt modelId="{C881980F-38AB-E543-8107-05BBA1DC5E75}" type="parTrans" cxnId="{9A38CDD7-A418-894A-A778-032B184A1914}">
      <dgm:prSet/>
      <dgm:spPr/>
      <dgm:t>
        <a:bodyPr/>
        <a:lstStyle/>
        <a:p>
          <a:endParaRPr lang="en-US"/>
        </a:p>
      </dgm:t>
    </dgm:pt>
    <dgm:pt modelId="{BB492823-5EFB-BD40-A7A7-FA19919C4692}" type="sibTrans" cxnId="{9A38CDD7-A418-894A-A778-032B184A1914}">
      <dgm:prSet/>
      <dgm:spPr/>
      <dgm:t>
        <a:bodyPr/>
        <a:lstStyle/>
        <a:p>
          <a:endParaRPr lang="en-US"/>
        </a:p>
      </dgm:t>
    </dgm:pt>
    <dgm:pt modelId="{AFCE39A1-C039-A640-811C-7ACEA2DF9B9E}">
      <dgm:prSet custT="1"/>
      <dgm:spPr/>
      <dgm:t>
        <a:bodyPr/>
        <a:lstStyle/>
        <a:p>
          <a:r>
            <a:rPr lang="en-US" sz="2400" b="1" dirty="0"/>
            <a:t>4.3: Recognizing developmental aspects of mental states</a:t>
          </a:r>
        </a:p>
      </dgm:t>
    </dgm:pt>
    <dgm:pt modelId="{3FC89A1F-83B9-8448-99B6-F5AE371676D9}" type="parTrans" cxnId="{88728E41-6407-2341-8056-034B153D6F8A}">
      <dgm:prSet/>
      <dgm:spPr/>
      <dgm:t>
        <a:bodyPr/>
        <a:lstStyle/>
        <a:p>
          <a:endParaRPr lang="en-US"/>
        </a:p>
      </dgm:t>
    </dgm:pt>
    <dgm:pt modelId="{5C8511BA-FE24-8B48-BA0E-773A26D2D06A}" type="sibTrans" cxnId="{88728E41-6407-2341-8056-034B153D6F8A}">
      <dgm:prSet/>
      <dgm:spPr/>
      <dgm:t>
        <a:bodyPr/>
        <a:lstStyle/>
        <a:p>
          <a:endParaRPr lang="en-US"/>
        </a:p>
      </dgm:t>
    </dgm:pt>
    <dgm:pt modelId="{FCF42273-467D-0D42-9A8D-563532145391}" type="pres">
      <dgm:prSet presAssocID="{131526AD-6148-F843-90CD-826300E5C194}" presName="linear" presStyleCnt="0">
        <dgm:presLayoutVars>
          <dgm:dir/>
          <dgm:animLvl val="lvl"/>
          <dgm:resizeHandles val="exact"/>
        </dgm:presLayoutVars>
      </dgm:prSet>
      <dgm:spPr/>
      <dgm:t>
        <a:bodyPr/>
        <a:lstStyle/>
        <a:p>
          <a:endParaRPr lang="en-US"/>
        </a:p>
      </dgm:t>
    </dgm:pt>
    <dgm:pt modelId="{8BD1C356-BFA7-9143-8F9F-3A02CF80D4E6}" type="pres">
      <dgm:prSet presAssocID="{39DCA201-4E26-B342-8186-B652BFA15593}" presName="parentLin" presStyleCnt="0"/>
      <dgm:spPr/>
    </dgm:pt>
    <dgm:pt modelId="{DC12AACD-A98F-1E42-8456-97CDAECC5BA8}" type="pres">
      <dgm:prSet presAssocID="{39DCA201-4E26-B342-8186-B652BFA15593}" presName="parentLeftMargin" presStyleLbl="node1" presStyleIdx="0" presStyleCnt="4"/>
      <dgm:spPr/>
      <dgm:t>
        <a:bodyPr/>
        <a:lstStyle/>
        <a:p>
          <a:endParaRPr lang="en-US"/>
        </a:p>
      </dgm:t>
    </dgm:pt>
    <dgm:pt modelId="{4718A205-3BAE-8F4F-A6F1-E7D0C48B92CA}" type="pres">
      <dgm:prSet presAssocID="{39DCA201-4E26-B342-8186-B652BFA15593}" presName="parentText" presStyleLbl="node1" presStyleIdx="0" presStyleCnt="4" custScaleX="124618">
        <dgm:presLayoutVars>
          <dgm:chMax val="0"/>
          <dgm:bulletEnabled val="1"/>
        </dgm:presLayoutVars>
      </dgm:prSet>
      <dgm:spPr/>
      <dgm:t>
        <a:bodyPr/>
        <a:lstStyle/>
        <a:p>
          <a:endParaRPr lang="en-US"/>
        </a:p>
      </dgm:t>
    </dgm:pt>
    <dgm:pt modelId="{169443B8-02D3-8C43-B632-C3DFEF3D867E}" type="pres">
      <dgm:prSet presAssocID="{39DCA201-4E26-B342-8186-B652BFA15593}" presName="negativeSpace" presStyleCnt="0"/>
      <dgm:spPr/>
    </dgm:pt>
    <dgm:pt modelId="{38C51EBF-B719-C947-B269-6E885E91DA25}" type="pres">
      <dgm:prSet presAssocID="{39DCA201-4E26-B342-8186-B652BFA15593}" presName="childText" presStyleLbl="conFgAcc1" presStyleIdx="0" presStyleCnt="4">
        <dgm:presLayoutVars>
          <dgm:bulletEnabled val="1"/>
        </dgm:presLayoutVars>
      </dgm:prSet>
      <dgm:spPr/>
    </dgm:pt>
    <dgm:pt modelId="{CEFDE0EB-C108-D24D-B7F9-86267FC170A5}" type="pres">
      <dgm:prSet presAssocID="{AE85A823-1781-B140-86BC-A59F5B59B683}" presName="spaceBetweenRectangles" presStyleCnt="0"/>
      <dgm:spPr/>
    </dgm:pt>
    <dgm:pt modelId="{9D41FBFF-ADB6-C94B-8132-CDBDC9C7327B}" type="pres">
      <dgm:prSet presAssocID="{A3076978-C0A7-3545-85ED-B7D38C747973}" presName="parentLin" presStyleCnt="0"/>
      <dgm:spPr/>
    </dgm:pt>
    <dgm:pt modelId="{34AAD415-9E50-3D40-B485-8AAC60F42B1F}" type="pres">
      <dgm:prSet presAssocID="{A3076978-C0A7-3545-85ED-B7D38C747973}" presName="parentLeftMargin" presStyleLbl="node1" presStyleIdx="0" presStyleCnt="4"/>
      <dgm:spPr/>
      <dgm:t>
        <a:bodyPr/>
        <a:lstStyle/>
        <a:p>
          <a:endParaRPr lang="en-US"/>
        </a:p>
      </dgm:t>
    </dgm:pt>
    <dgm:pt modelId="{CF4FED50-0A4C-8D49-95B3-C3F185CB89A5}" type="pres">
      <dgm:prSet presAssocID="{A3076978-C0A7-3545-85ED-B7D38C747973}" presName="parentText" presStyleLbl="node1" presStyleIdx="1" presStyleCnt="4" custScaleX="124137">
        <dgm:presLayoutVars>
          <dgm:chMax val="0"/>
          <dgm:bulletEnabled val="1"/>
        </dgm:presLayoutVars>
      </dgm:prSet>
      <dgm:spPr/>
      <dgm:t>
        <a:bodyPr/>
        <a:lstStyle/>
        <a:p>
          <a:endParaRPr lang="en-US"/>
        </a:p>
      </dgm:t>
    </dgm:pt>
    <dgm:pt modelId="{A45A226A-39F7-EF4B-B1ED-74431D7D055C}" type="pres">
      <dgm:prSet presAssocID="{A3076978-C0A7-3545-85ED-B7D38C747973}" presName="negativeSpace" presStyleCnt="0"/>
      <dgm:spPr/>
    </dgm:pt>
    <dgm:pt modelId="{36A96870-5C03-AB44-9E70-C82EA702A587}" type="pres">
      <dgm:prSet presAssocID="{A3076978-C0A7-3545-85ED-B7D38C747973}" presName="childText" presStyleLbl="conFgAcc1" presStyleIdx="1" presStyleCnt="4">
        <dgm:presLayoutVars>
          <dgm:bulletEnabled val="1"/>
        </dgm:presLayoutVars>
      </dgm:prSet>
      <dgm:spPr/>
    </dgm:pt>
    <dgm:pt modelId="{446ADAA1-765B-2049-8829-C9D511479456}" type="pres">
      <dgm:prSet presAssocID="{3194E35B-6F5A-C240-B621-C2D680C4E530}" presName="spaceBetweenRectangles" presStyleCnt="0"/>
      <dgm:spPr/>
    </dgm:pt>
    <dgm:pt modelId="{C5C1C8B9-AEC3-4D40-8066-FFFA538FFDA2}" type="pres">
      <dgm:prSet presAssocID="{AFCE39A1-C039-A640-811C-7ACEA2DF9B9E}" presName="parentLin" presStyleCnt="0"/>
      <dgm:spPr/>
    </dgm:pt>
    <dgm:pt modelId="{5580411C-BBE3-9049-8379-6F69B83FA41F}" type="pres">
      <dgm:prSet presAssocID="{AFCE39A1-C039-A640-811C-7ACEA2DF9B9E}" presName="parentLeftMargin" presStyleLbl="node1" presStyleIdx="1" presStyleCnt="4"/>
      <dgm:spPr/>
      <dgm:t>
        <a:bodyPr/>
        <a:lstStyle/>
        <a:p>
          <a:endParaRPr lang="en-US"/>
        </a:p>
      </dgm:t>
    </dgm:pt>
    <dgm:pt modelId="{73A4A3F8-F187-3D4B-BAD6-FBE71212B106}" type="pres">
      <dgm:prSet presAssocID="{AFCE39A1-C039-A640-811C-7ACEA2DF9B9E}" presName="parentText" presStyleLbl="node1" presStyleIdx="2" presStyleCnt="4" custScaleX="124137">
        <dgm:presLayoutVars>
          <dgm:chMax val="0"/>
          <dgm:bulletEnabled val="1"/>
        </dgm:presLayoutVars>
      </dgm:prSet>
      <dgm:spPr/>
      <dgm:t>
        <a:bodyPr/>
        <a:lstStyle/>
        <a:p>
          <a:endParaRPr lang="en-US"/>
        </a:p>
      </dgm:t>
    </dgm:pt>
    <dgm:pt modelId="{E5160C1D-C88B-B249-B602-887FBDA62BE0}" type="pres">
      <dgm:prSet presAssocID="{AFCE39A1-C039-A640-811C-7ACEA2DF9B9E}" presName="negativeSpace" presStyleCnt="0"/>
      <dgm:spPr/>
    </dgm:pt>
    <dgm:pt modelId="{57422E0D-9AEC-A444-B083-37731871D0C5}" type="pres">
      <dgm:prSet presAssocID="{AFCE39A1-C039-A640-811C-7ACEA2DF9B9E}" presName="childText" presStyleLbl="conFgAcc1" presStyleIdx="2" presStyleCnt="4" custLinFactNeighborX="2633" custLinFactNeighborY="-29220">
        <dgm:presLayoutVars>
          <dgm:bulletEnabled val="1"/>
        </dgm:presLayoutVars>
      </dgm:prSet>
      <dgm:spPr/>
    </dgm:pt>
    <dgm:pt modelId="{DEEF4F18-360B-554D-BB67-418F30F1A200}" type="pres">
      <dgm:prSet presAssocID="{5C8511BA-FE24-8B48-BA0E-773A26D2D06A}" presName="spaceBetweenRectangles" presStyleCnt="0"/>
      <dgm:spPr/>
    </dgm:pt>
    <dgm:pt modelId="{950C0124-65A6-194F-906D-37424F28D561}" type="pres">
      <dgm:prSet presAssocID="{82D83D8B-38FA-0642-8EC5-1E315492F0B6}" presName="parentLin" presStyleCnt="0"/>
      <dgm:spPr/>
    </dgm:pt>
    <dgm:pt modelId="{74614DDF-F2EB-5041-B240-9D259A597344}" type="pres">
      <dgm:prSet presAssocID="{82D83D8B-38FA-0642-8EC5-1E315492F0B6}" presName="parentLeftMargin" presStyleLbl="node1" presStyleIdx="2" presStyleCnt="4"/>
      <dgm:spPr/>
      <dgm:t>
        <a:bodyPr/>
        <a:lstStyle/>
        <a:p>
          <a:endParaRPr lang="en-US"/>
        </a:p>
      </dgm:t>
    </dgm:pt>
    <dgm:pt modelId="{B71DC96C-2595-7448-92A1-6C2B04B9BBF6}" type="pres">
      <dgm:prSet presAssocID="{82D83D8B-38FA-0642-8EC5-1E315492F0B6}" presName="parentText" presStyleLbl="node1" presStyleIdx="3" presStyleCnt="4" custScaleX="123741">
        <dgm:presLayoutVars>
          <dgm:chMax val="0"/>
          <dgm:bulletEnabled val="1"/>
        </dgm:presLayoutVars>
      </dgm:prSet>
      <dgm:spPr/>
      <dgm:t>
        <a:bodyPr/>
        <a:lstStyle/>
        <a:p>
          <a:endParaRPr lang="en-US"/>
        </a:p>
      </dgm:t>
    </dgm:pt>
    <dgm:pt modelId="{99A1BFCA-471B-2E40-A3BE-83AF6A9C1198}" type="pres">
      <dgm:prSet presAssocID="{82D83D8B-38FA-0642-8EC5-1E315492F0B6}" presName="negativeSpace" presStyleCnt="0"/>
      <dgm:spPr/>
    </dgm:pt>
    <dgm:pt modelId="{1CBA88CD-C2AD-9D40-B7D4-EB9FE3FEABD9}" type="pres">
      <dgm:prSet presAssocID="{82D83D8B-38FA-0642-8EC5-1E315492F0B6}" presName="childText" presStyleLbl="conFgAcc1" presStyleIdx="3" presStyleCnt="4">
        <dgm:presLayoutVars>
          <dgm:bulletEnabled val="1"/>
        </dgm:presLayoutVars>
      </dgm:prSet>
      <dgm:spPr/>
    </dgm:pt>
  </dgm:ptLst>
  <dgm:cxnLst>
    <dgm:cxn modelId="{07B40B5A-AED7-FE4B-98E1-A0E63389760E}" type="presOf" srcId="{82D83D8B-38FA-0642-8EC5-1E315492F0B6}" destId="{B71DC96C-2595-7448-92A1-6C2B04B9BBF6}" srcOrd="1" destOrd="0" presId="urn:microsoft.com/office/officeart/2005/8/layout/list1"/>
    <dgm:cxn modelId="{9A38CDD7-A418-894A-A778-032B184A1914}" srcId="{131526AD-6148-F843-90CD-826300E5C194}" destId="{82D83D8B-38FA-0642-8EC5-1E315492F0B6}" srcOrd="3" destOrd="0" parTransId="{C881980F-38AB-E543-8107-05BBA1DC5E75}" sibTransId="{BB492823-5EFB-BD40-A7A7-FA19919C4692}"/>
    <dgm:cxn modelId="{FA90DA64-8DB9-7B4A-BC74-CE10D4A34D2E}" type="presOf" srcId="{39DCA201-4E26-B342-8186-B652BFA15593}" destId="{4718A205-3BAE-8F4F-A6F1-E7D0C48B92CA}" srcOrd="1" destOrd="0" presId="urn:microsoft.com/office/officeart/2005/8/layout/list1"/>
    <dgm:cxn modelId="{166A0775-2C65-AE47-A15E-D8281B66C2E9}" srcId="{131526AD-6148-F843-90CD-826300E5C194}" destId="{A3076978-C0A7-3545-85ED-B7D38C747973}" srcOrd="1" destOrd="0" parTransId="{2C1CC8A3-AE8E-4D43-ADAF-6C17444B49CE}" sibTransId="{3194E35B-6F5A-C240-B621-C2D680C4E530}"/>
    <dgm:cxn modelId="{5C029E14-D316-994A-AE45-B82025D92DC4}" type="presOf" srcId="{AFCE39A1-C039-A640-811C-7ACEA2DF9B9E}" destId="{5580411C-BBE3-9049-8379-6F69B83FA41F}" srcOrd="0" destOrd="0" presId="urn:microsoft.com/office/officeart/2005/8/layout/list1"/>
    <dgm:cxn modelId="{88728E41-6407-2341-8056-034B153D6F8A}" srcId="{131526AD-6148-F843-90CD-826300E5C194}" destId="{AFCE39A1-C039-A640-811C-7ACEA2DF9B9E}" srcOrd="2" destOrd="0" parTransId="{3FC89A1F-83B9-8448-99B6-F5AE371676D9}" sibTransId="{5C8511BA-FE24-8B48-BA0E-773A26D2D06A}"/>
    <dgm:cxn modelId="{15BB6E28-832A-E24A-91B4-BE7AD373BAE3}" type="presOf" srcId="{AFCE39A1-C039-A640-811C-7ACEA2DF9B9E}" destId="{73A4A3F8-F187-3D4B-BAD6-FBE71212B106}" srcOrd="1" destOrd="0" presId="urn:microsoft.com/office/officeart/2005/8/layout/list1"/>
    <dgm:cxn modelId="{ADEAD821-7E26-7347-96F3-22D8B3345D65}" type="presOf" srcId="{131526AD-6148-F843-90CD-826300E5C194}" destId="{FCF42273-467D-0D42-9A8D-563532145391}" srcOrd="0" destOrd="0" presId="urn:microsoft.com/office/officeart/2005/8/layout/list1"/>
    <dgm:cxn modelId="{40085F53-2B4F-3C41-96BA-CBFB6784C911}" type="presOf" srcId="{82D83D8B-38FA-0642-8EC5-1E315492F0B6}" destId="{74614DDF-F2EB-5041-B240-9D259A597344}" srcOrd="0" destOrd="0" presId="urn:microsoft.com/office/officeart/2005/8/layout/list1"/>
    <dgm:cxn modelId="{1B80661A-717F-4640-BB68-A096E9E7654E}" type="presOf" srcId="{A3076978-C0A7-3545-85ED-B7D38C747973}" destId="{34AAD415-9E50-3D40-B485-8AAC60F42B1F}" srcOrd="0" destOrd="0" presId="urn:microsoft.com/office/officeart/2005/8/layout/list1"/>
    <dgm:cxn modelId="{CC6925CB-6F8F-3341-8F62-3F4AA5E9D570}" type="presOf" srcId="{A3076978-C0A7-3545-85ED-B7D38C747973}" destId="{CF4FED50-0A4C-8D49-95B3-C3F185CB89A5}" srcOrd="1" destOrd="0" presId="urn:microsoft.com/office/officeart/2005/8/layout/list1"/>
    <dgm:cxn modelId="{0800B7A6-6C2A-C346-8323-21AA084610BD}" type="presOf" srcId="{39DCA201-4E26-B342-8186-B652BFA15593}" destId="{DC12AACD-A98F-1E42-8456-97CDAECC5BA8}" srcOrd="0" destOrd="0" presId="urn:microsoft.com/office/officeart/2005/8/layout/list1"/>
    <dgm:cxn modelId="{54E286F9-9442-7C4C-B07D-EF60243464C6}" srcId="{131526AD-6148-F843-90CD-826300E5C194}" destId="{39DCA201-4E26-B342-8186-B652BFA15593}" srcOrd="0" destOrd="0" parTransId="{92096C40-68F4-B74B-9D9B-57A695A69DCF}" sibTransId="{AE85A823-1781-B140-86BC-A59F5B59B683}"/>
    <dgm:cxn modelId="{CCC1C402-845B-104A-A84F-BD0D548A9D21}" type="presParOf" srcId="{FCF42273-467D-0D42-9A8D-563532145391}" destId="{8BD1C356-BFA7-9143-8F9F-3A02CF80D4E6}" srcOrd="0" destOrd="0" presId="urn:microsoft.com/office/officeart/2005/8/layout/list1"/>
    <dgm:cxn modelId="{8D270829-BC56-D243-93B4-D68E4DBCC2C3}" type="presParOf" srcId="{8BD1C356-BFA7-9143-8F9F-3A02CF80D4E6}" destId="{DC12AACD-A98F-1E42-8456-97CDAECC5BA8}" srcOrd="0" destOrd="0" presId="urn:microsoft.com/office/officeart/2005/8/layout/list1"/>
    <dgm:cxn modelId="{54E66B02-DF69-7D46-A308-C99FA0066936}" type="presParOf" srcId="{8BD1C356-BFA7-9143-8F9F-3A02CF80D4E6}" destId="{4718A205-3BAE-8F4F-A6F1-E7D0C48B92CA}" srcOrd="1" destOrd="0" presId="urn:microsoft.com/office/officeart/2005/8/layout/list1"/>
    <dgm:cxn modelId="{7EFB951C-E6D0-2243-A0B2-312E518D6A84}" type="presParOf" srcId="{FCF42273-467D-0D42-9A8D-563532145391}" destId="{169443B8-02D3-8C43-B632-C3DFEF3D867E}" srcOrd="1" destOrd="0" presId="urn:microsoft.com/office/officeart/2005/8/layout/list1"/>
    <dgm:cxn modelId="{DF18F8C7-5E08-C745-9DA4-49F1C54D17FA}" type="presParOf" srcId="{FCF42273-467D-0D42-9A8D-563532145391}" destId="{38C51EBF-B719-C947-B269-6E885E91DA25}" srcOrd="2" destOrd="0" presId="urn:microsoft.com/office/officeart/2005/8/layout/list1"/>
    <dgm:cxn modelId="{A7626F12-A82E-8543-A201-6F46E344567F}" type="presParOf" srcId="{FCF42273-467D-0D42-9A8D-563532145391}" destId="{CEFDE0EB-C108-D24D-B7F9-86267FC170A5}" srcOrd="3" destOrd="0" presId="urn:microsoft.com/office/officeart/2005/8/layout/list1"/>
    <dgm:cxn modelId="{7F021BCE-F99F-7A49-8754-48B93A5C342E}" type="presParOf" srcId="{FCF42273-467D-0D42-9A8D-563532145391}" destId="{9D41FBFF-ADB6-C94B-8132-CDBDC9C7327B}" srcOrd="4" destOrd="0" presId="urn:microsoft.com/office/officeart/2005/8/layout/list1"/>
    <dgm:cxn modelId="{63AE65A1-14AB-5549-BE82-3221041B6D6A}" type="presParOf" srcId="{9D41FBFF-ADB6-C94B-8132-CDBDC9C7327B}" destId="{34AAD415-9E50-3D40-B485-8AAC60F42B1F}" srcOrd="0" destOrd="0" presId="urn:microsoft.com/office/officeart/2005/8/layout/list1"/>
    <dgm:cxn modelId="{E79C669A-F5F4-5449-89AF-512B8F04A5EA}" type="presParOf" srcId="{9D41FBFF-ADB6-C94B-8132-CDBDC9C7327B}" destId="{CF4FED50-0A4C-8D49-95B3-C3F185CB89A5}" srcOrd="1" destOrd="0" presId="urn:microsoft.com/office/officeart/2005/8/layout/list1"/>
    <dgm:cxn modelId="{B548CC69-E183-3B41-B39A-88D76D65185E}" type="presParOf" srcId="{FCF42273-467D-0D42-9A8D-563532145391}" destId="{A45A226A-39F7-EF4B-B1ED-74431D7D055C}" srcOrd="5" destOrd="0" presId="urn:microsoft.com/office/officeart/2005/8/layout/list1"/>
    <dgm:cxn modelId="{EE1E562F-7622-1743-9406-4E9A5F55F69E}" type="presParOf" srcId="{FCF42273-467D-0D42-9A8D-563532145391}" destId="{36A96870-5C03-AB44-9E70-C82EA702A587}" srcOrd="6" destOrd="0" presId="urn:microsoft.com/office/officeart/2005/8/layout/list1"/>
    <dgm:cxn modelId="{346F23C3-7571-3C47-85AD-85C68743509B}" type="presParOf" srcId="{FCF42273-467D-0D42-9A8D-563532145391}" destId="{446ADAA1-765B-2049-8829-C9D511479456}" srcOrd="7" destOrd="0" presId="urn:microsoft.com/office/officeart/2005/8/layout/list1"/>
    <dgm:cxn modelId="{0EA91057-554C-8148-BFB8-2A41400ADACD}" type="presParOf" srcId="{FCF42273-467D-0D42-9A8D-563532145391}" destId="{C5C1C8B9-AEC3-4D40-8066-FFFA538FFDA2}" srcOrd="8" destOrd="0" presId="urn:microsoft.com/office/officeart/2005/8/layout/list1"/>
    <dgm:cxn modelId="{1E81C73D-97FB-E341-B255-97CB65FF3FF8}" type="presParOf" srcId="{C5C1C8B9-AEC3-4D40-8066-FFFA538FFDA2}" destId="{5580411C-BBE3-9049-8379-6F69B83FA41F}" srcOrd="0" destOrd="0" presId="urn:microsoft.com/office/officeart/2005/8/layout/list1"/>
    <dgm:cxn modelId="{7E73C66E-659F-0447-9C8A-62A6CE51758D}" type="presParOf" srcId="{C5C1C8B9-AEC3-4D40-8066-FFFA538FFDA2}" destId="{73A4A3F8-F187-3D4B-BAD6-FBE71212B106}" srcOrd="1" destOrd="0" presId="urn:microsoft.com/office/officeart/2005/8/layout/list1"/>
    <dgm:cxn modelId="{96F9D723-738E-0F44-BA18-0FEB278C25EA}" type="presParOf" srcId="{FCF42273-467D-0D42-9A8D-563532145391}" destId="{E5160C1D-C88B-B249-B602-887FBDA62BE0}" srcOrd="9" destOrd="0" presId="urn:microsoft.com/office/officeart/2005/8/layout/list1"/>
    <dgm:cxn modelId="{2D748933-5331-3843-B1A8-158904D33083}" type="presParOf" srcId="{FCF42273-467D-0D42-9A8D-563532145391}" destId="{57422E0D-9AEC-A444-B083-37731871D0C5}" srcOrd="10" destOrd="0" presId="urn:microsoft.com/office/officeart/2005/8/layout/list1"/>
    <dgm:cxn modelId="{4C5B6FBE-D6CF-1544-A510-0E9C3C2237F8}" type="presParOf" srcId="{FCF42273-467D-0D42-9A8D-563532145391}" destId="{DEEF4F18-360B-554D-BB67-418F30F1A200}" srcOrd="11" destOrd="0" presId="urn:microsoft.com/office/officeart/2005/8/layout/list1"/>
    <dgm:cxn modelId="{7A235F43-5AF2-5248-8930-A7DD32541AC1}" type="presParOf" srcId="{FCF42273-467D-0D42-9A8D-563532145391}" destId="{950C0124-65A6-194F-906D-37424F28D561}" srcOrd="12" destOrd="0" presId="urn:microsoft.com/office/officeart/2005/8/layout/list1"/>
    <dgm:cxn modelId="{20A673BF-B097-8948-873A-AAFAD51C7EF7}" type="presParOf" srcId="{950C0124-65A6-194F-906D-37424F28D561}" destId="{74614DDF-F2EB-5041-B240-9D259A597344}" srcOrd="0" destOrd="0" presId="urn:microsoft.com/office/officeart/2005/8/layout/list1"/>
    <dgm:cxn modelId="{7DC5F4CA-61AB-8A42-BD88-67662B74F5E4}" type="presParOf" srcId="{950C0124-65A6-194F-906D-37424F28D561}" destId="{B71DC96C-2595-7448-92A1-6C2B04B9BBF6}" srcOrd="1" destOrd="0" presId="urn:microsoft.com/office/officeart/2005/8/layout/list1"/>
    <dgm:cxn modelId="{3F5F722D-82AE-2845-8D32-1E348E887B8B}" type="presParOf" srcId="{FCF42273-467D-0D42-9A8D-563532145391}" destId="{99A1BFCA-471B-2E40-A3BE-83AF6A9C1198}" srcOrd="13" destOrd="0" presId="urn:microsoft.com/office/officeart/2005/8/layout/list1"/>
    <dgm:cxn modelId="{8A08FB88-1C95-EE4C-912D-40338C7B8A15}" type="presParOf" srcId="{FCF42273-467D-0D42-9A8D-563532145391}" destId="{1CBA88CD-C2AD-9D40-B7D4-EB9FE3FEABD9}"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7E8071-4FCA-F541-8A3F-A57801812BFE}"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en-US"/>
        </a:p>
      </dgm:t>
    </dgm:pt>
    <dgm:pt modelId="{D8A642EC-C3F8-154B-B7E8-37EA455E3D0B}">
      <dgm:prSet phldrT="[Text]" custT="1"/>
      <dgm:spPr/>
      <dgm:t>
        <a:bodyPr/>
        <a:lstStyle/>
        <a:p>
          <a:r>
            <a:rPr lang="en-US" sz="2400" b="1" dirty="0"/>
            <a:t>6.2: Rejection of RF</a:t>
          </a:r>
        </a:p>
      </dgm:t>
    </dgm:pt>
    <dgm:pt modelId="{3B43B430-9C33-694D-9F16-5F97D73E1B35}" type="parTrans" cxnId="{3130ADC3-C4C1-D340-A017-68E541667A93}">
      <dgm:prSet/>
      <dgm:spPr/>
      <dgm:t>
        <a:bodyPr/>
        <a:lstStyle/>
        <a:p>
          <a:endParaRPr lang="en-US"/>
        </a:p>
      </dgm:t>
    </dgm:pt>
    <dgm:pt modelId="{12DC0EEA-1CE4-6945-9E23-75D11284861C}" type="sibTrans" cxnId="{3130ADC3-C4C1-D340-A017-68E541667A93}">
      <dgm:prSet/>
      <dgm:spPr/>
      <dgm:t>
        <a:bodyPr/>
        <a:lstStyle/>
        <a:p>
          <a:endParaRPr lang="en-US"/>
        </a:p>
      </dgm:t>
    </dgm:pt>
    <dgm:pt modelId="{5643A59D-2776-8A45-97FB-2959DE1DB5DC}">
      <dgm:prSet phldrT="[Text]" custT="1"/>
      <dgm:spPr/>
      <dgm:t>
        <a:bodyPr/>
        <a:lstStyle/>
        <a:p>
          <a:r>
            <a:rPr lang="en-US" sz="2400" b="1" dirty="0"/>
            <a:t>6.3 Unintegrated, bizarre or inappropriate RF </a:t>
          </a:r>
        </a:p>
      </dgm:t>
    </dgm:pt>
    <dgm:pt modelId="{E4EEA9AF-0FCD-2643-872D-5B50D1342696}" type="parTrans" cxnId="{A33CA27C-5704-BD4E-A5DA-F2CB42FBBD70}">
      <dgm:prSet/>
      <dgm:spPr/>
      <dgm:t>
        <a:bodyPr/>
        <a:lstStyle/>
        <a:p>
          <a:endParaRPr lang="en-US"/>
        </a:p>
      </dgm:t>
    </dgm:pt>
    <dgm:pt modelId="{491C9E47-59A2-6F44-A292-05E4FC8C3FA2}" type="sibTrans" cxnId="{A33CA27C-5704-BD4E-A5DA-F2CB42FBBD70}">
      <dgm:prSet/>
      <dgm:spPr/>
      <dgm:t>
        <a:bodyPr/>
        <a:lstStyle/>
        <a:p>
          <a:endParaRPr lang="en-US"/>
        </a:p>
      </dgm:t>
    </dgm:pt>
    <dgm:pt modelId="{DFEAE88F-1DD7-5946-9FDA-BD348C7D44D9}">
      <dgm:prSet phldrT="[Text]" custT="1"/>
      <dgm:spPr/>
      <dgm:t>
        <a:bodyPr/>
        <a:lstStyle/>
        <a:p>
          <a:r>
            <a:rPr lang="en-US" sz="2400" b="1" dirty="0"/>
            <a:t>6.4 Disavowal of RF</a:t>
          </a:r>
        </a:p>
      </dgm:t>
    </dgm:pt>
    <dgm:pt modelId="{463DC91A-96D4-1A4B-BE27-AE0138C983B9}" type="parTrans" cxnId="{06300106-0B96-D849-8179-3C0BA091D069}">
      <dgm:prSet/>
      <dgm:spPr/>
      <dgm:t>
        <a:bodyPr/>
        <a:lstStyle/>
        <a:p>
          <a:endParaRPr lang="en-US"/>
        </a:p>
      </dgm:t>
    </dgm:pt>
    <dgm:pt modelId="{56A8C8F5-16B0-1A44-96E1-C6462945BDFC}" type="sibTrans" cxnId="{06300106-0B96-D849-8179-3C0BA091D069}">
      <dgm:prSet/>
      <dgm:spPr/>
      <dgm:t>
        <a:bodyPr/>
        <a:lstStyle/>
        <a:p>
          <a:endParaRPr lang="en-US"/>
        </a:p>
      </dgm:t>
    </dgm:pt>
    <dgm:pt modelId="{75A32DB2-CEE9-3941-8890-0B4E1BE029F5}">
      <dgm:prSet custT="1"/>
      <dgm:spPr/>
      <dgm:t>
        <a:bodyPr/>
        <a:lstStyle/>
        <a:p>
          <a:r>
            <a:rPr lang="en-US" sz="2400" b="1" dirty="0"/>
            <a:t>6.5 Distorting or self-serving RF </a:t>
          </a:r>
        </a:p>
      </dgm:t>
    </dgm:pt>
    <dgm:pt modelId="{EF0E0E68-69DA-0245-A386-6A6183A54D5F}" type="parTrans" cxnId="{EBCDC3BB-5918-7B45-A140-8E00D79C1CF2}">
      <dgm:prSet/>
      <dgm:spPr/>
      <dgm:t>
        <a:bodyPr/>
        <a:lstStyle/>
        <a:p>
          <a:endParaRPr lang="en-US"/>
        </a:p>
      </dgm:t>
    </dgm:pt>
    <dgm:pt modelId="{61E233DA-DD6B-9A4F-B28E-5A91DDF70EB8}" type="sibTrans" cxnId="{EBCDC3BB-5918-7B45-A140-8E00D79C1CF2}">
      <dgm:prSet/>
      <dgm:spPr/>
      <dgm:t>
        <a:bodyPr/>
        <a:lstStyle/>
        <a:p>
          <a:endParaRPr lang="en-US"/>
        </a:p>
      </dgm:t>
    </dgm:pt>
    <dgm:pt modelId="{E79F0E38-59EC-EB49-B175-2DD39D6C3AAC}">
      <dgm:prSet custT="1"/>
      <dgm:spPr/>
      <dgm:t>
        <a:bodyPr/>
        <a:lstStyle/>
        <a:p>
          <a:r>
            <a:rPr lang="en-US" sz="2400" b="1" dirty="0"/>
            <a:t>6.6 Naive or simplistic RF </a:t>
          </a:r>
        </a:p>
      </dgm:t>
    </dgm:pt>
    <dgm:pt modelId="{1779DEC5-6DB4-7242-B85C-005DC8541C31}" type="parTrans" cxnId="{77448086-B40A-4545-B642-45FABE1228B6}">
      <dgm:prSet/>
      <dgm:spPr/>
      <dgm:t>
        <a:bodyPr/>
        <a:lstStyle/>
        <a:p>
          <a:endParaRPr lang="en-US"/>
        </a:p>
      </dgm:t>
    </dgm:pt>
    <dgm:pt modelId="{61DA67DF-A8C6-0344-B291-9325FF314428}" type="sibTrans" cxnId="{77448086-B40A-4545-B642-45FABE1228B6}">
      <dgm:prSet/>
      <dgm:spPr/>
      <dgm:t>
        <a:bodyPr/>
        <a:lstStyle/>
        <a:p>
          <a:endParaRPr lang="en-US"/>
        </a:p>
      </dgm:t>
    </dgm:pt>
    <dgm:pt modelId="{D84FA9AA-78C1-DA49-BE4C-DD8EAF7983DD}">
      <dgm:prSet custT="1"/>
      <dgm:spPr/>
      <dgm:t>
        <a:bodyPr/>
        <a:lstStyle/>
        <a:p>
          <a:r>
            <a:rPr lang="en-US" sz="2400" b="1" dirty="0"/>
            <a:t>6.7 Overly-analytical or hyperactive RF</a:t>
          </a:r>
        </a:p>
      </dgm:t>
    </dgm:pt>
    <dgm:pt modelId="{C812794E-5EFD-404D-9990-404129E3B28B}" type="parTrans" cxnId="{DB93EAF3-3501-2846-9413-D0B306E240FA}">
      <dgm:prSet/>
      <dgm:spPr/>
      <dgm:t>
        <a:bodyPr/>
        <a:lstStyle/>
        <a:p>
          <a:endParaRPr lang="en-US"/>
        </a:p>
      </dgm:t>
    </dgm:pt>
    <dgm:pt modelId="{7E1F270B-1650-B94D-B3A7-6A96408D3F1F}" type="sibTrans" cxnId="{DB93EAF3-3501-2846-9413-D0B306E240FA}">
      <dgm:prSet/>
      <dgm:spPr/>
      <dgm:t>
        <a:bodyPr/>
        <a:lstStyle/>
        <a:p>
          <a:endParaRPr lang="en-US"/>
        </a:p>
      </dgm:t>
    </dgm:pt>
    <dgm:pt modelId="{DDC92C20-60B2-6444-A8BA-6D3285C6243C}" type="pres">
      <dgm:prSet presAssocID="{647E8071-4FCA-F541-8A3F-A57801812BFE}" presName="linear" presStyleCnt="0">
        <dgm:presLayoutVars>
          <dgm:dir/>
          <dgm:animLvl val="lvl"/>
          <dgm:resizeHandles val="exact"/>
        </dgm:presLayoutVars>
      </dgm:prSet>
      <dgm:spPr/>
      <dgm:t>
        <a:bodyPr/>
        <a:lstStyle/>
        <a:p>
          <a:endParaRPr lang="en-US"/>
        </a:p>
      </dgm:t>
    </dgm:pt>
    <dgm:pt modelId="{C2AAA46F-0AFC-D14E-9A33-2E761A5034D0}" type="pres">
      <dgm:prSet presAssocID="{D8A642EC-C3F8-154B-B7E8-37EA455E3D0B}" presName="parentLin" presStyleCnt="0"/>
      <dgm:spPr/>
    </dgm:pt>
    <dgm:pt modelId="{E9C28F23-1C6D-224D-9D95-752F703F310A}" type="pres">
      <dgm:prSet presAssocID="{D8A642EC-C3F8-154B-B7E8-37EA455E3D0B}" presName="parentLeftMargin" presStyleLbl="node1" presStyleIdx="0" presStyleCnt="6"/>
      <dgm:spPr/>
      <dgm:t>
        <a:bodyPr/>
        <a:lstStyle/>
        <a:p>
          <a:endParaRPr lang="en-US"/>
        </a:p>
      </dgm:t>
    </dgm:pt>
    <dgm:pt modelId="{8A38676F-4A90-954C-8FC1-5E54049DF9EF}" type="pres">
      <dgm:prSet presAssocID="{D8A642EC-C3F8-154B-B7E8-37EA455E3D0B}" presName="parentText" presStyleLbl="node1" presStyleIdx="0" presStyleCnt="6">
        <dgm:presLayoutVars>
          <dgm:chMax val="0"/>
          <dgm:bulletEnabled val="1"/>
        </dgm:presLayoutVars>
      </dgm:prSet>
      <dgm:spPr/>
      <dgm:t>
        <a:bodyPr/>
        <a:lstStyle/>
        <a:p>
          <a:endParaRPr lang="en-US"/>
        </a:p>
      </dgm:t>
    </dgm:pt>
    <dgm:pt modelId="{A85893D6-C771-2F4A-B25F-EB92AC5270E3}" type="pres">
      <dgm:prSet presAssocID="{D8A642EC-C3F8-154B-B7E8-37EA455E3D0B}" presName="negativeSpace" presStyleCnt="0"/>
      <dgm:spPr/>
    </dgm:pt>
    <dgm:pt modelId="{AEF9B9C3-D467-2C4B-BB9E-ECE2E6AB00B9}" type="pres">
      <dgm:prSet presAssocID="{D8A642EC-C3F8-154B-B7E8-37EA455E3D0B}" presName="childText" presStyleLbl="conFgAcc1" presStyleIdx="0" presStyleCnt="6">
        <dgm:presLayoutVars>
          <dgm:bulletEnabled val="1"/>
        </dgm:presLayoutVars>
      </dgm:prSet>
      <dgm:spPr/>
    </dgm:pt>
    <dgm:pt modelId="{6EC87DFB-B99E-9342-9BE8-25879A4BD8BC}" type="pres">
      <dgm:prSet presAssocID="{12DC0EEA-1CE4-6945-9E23-75D11284861C}" presName="spaceBetweenRectangles" presStyleCnt="0"/>
      <dgm:spPr/>
    </dgm:pt>
    <dgm:pt modelId="{F8F6AEFB-3958-ED4E-BD5A-956F07F180B2}" type="pres">
      <dgm:prSet presAssocID="{5643A59D-2776-8A45-97FB-2959DE1DB5DC}" presName="parentLin" presStyleCnt="0"/>
      <dgm:spPr/>
    </dgm:pt>
    <dgm:pt modelId="{CA4A8E2B-3819-7143-8156-4F0013D8705B}" type="pres">
      <dgm:prSet presAssocID="{5643A59D-2776-8A45-97FB-2959DE1DB5DC}" presName="parentLeftMargin" presStyleLbl="node1" presStyleIdx="0" presStyleCnt="6"/>
      <dgm:spPr/>
      <dgm:t>
        <a:bodyPr/>
        <a:lstStyle/>
        <a:p>
          <a:endParaRPr lang="en-US"/>
        </a:p>
      </dgm:t>
    </dgm:pt>
    <dgm:pt modelId="{81908C34-21ED-7944-8587-FFA3B69A4E8F}" type="pres">
      <dgm:prSet presAssocID="{5643A59D-2776-8A45-97FB-2959DE1DB5DC}" presName="parentText" presStyleLbl="node1" presStyleIdx="1" presStyleCnt="6">
        <dgm:presLayoutVars>
          <dgm:chMax val="0"/>
          <dgm:bulletEnabled val="1"/>
        </dgm:presLayoutVars>
      </dgm:prSet>
      <dgm:spPr/>
      <dgm:t>
        <a:bodyPr/>
        <a:lstStyle/>
        <a:p>
          <a:endParaRPr lang="en-US"/>
        </a:p>
      </dgm:t>
    </dgm:pt>
    <dgm:pt modelId="{6FB0B42E-7129-0848-975A-D64F225A9AAD}" type="pres">
      <dgm:prSet presAssocID="{5643A59D-2776-8A45-97FB-2959DE1DB5DC}" presName="negativeSpace" presStyleCnt="0"/>
      <dgm:spPr/>
    </dgm:pt>
    <dgm:pt modelId="{A29D12D9-83F5-A847-8AE9-BE9F50A4B566}" type="pres">
      <dgm:prSet presAssocID="{5643A59D-2776-8A45-97FB-2959DE1DB5DC}" presName="childText" presStyleLbl="conFgAcc1" presStyleIdx="1" presStyleCnt="6">
        <dgm:presLayoutVars>
          <dgm:bulletEnabled val="1"/>
        </dgm:presLayoutVars>
      </dgm:prSet>
      <dgm:spPr/>
    </dgm:pt>
    <dgm:pt modelId="{03CEDBB8-B603-BB4C-8120-D329E6B3B395}" type="pres">
      <dgm:prSet presAssocID="{491C9E47-59A2-6F44-A292-05E4FC8C3FA2}" presName="spaceBetweenRectangles" presStyleCnt="0"/>
      <dgm:spPr/>
    </dgm:pt>
    <dgm:pt modelId="{DBDFC5DA-9D26-4747-B1E4-948F635F0C57}" type="pres">
      <dgm:prSet presAssocID="{DFEAE88F-1DD7-5946-9FDA-BD348C7D44D9}" presName="parentLin" presStyleCnt="0"/>
      <dgm:spPr/>
    </dgm:pt>
    <dgm:pt modelId="{0AB36AB6-91B9-B24A-823B-9C4843B0D1F1}" type="pres">
      <dgm:prSet presAssocID="{DFEAE88F-1DD7-5946-9FDA-BD348C7D44D9}" presName="parentLeftMargin" presStyleLbl="node1" presStyleIdx="1" presStyleCnt="6"/>
      <dgm:spPr/>
      <dgm:t>
        <a:bodyPr/>
        <a:lstStyle/>
        <a:p>
          <a:endParaRPr lang="en-US"/>
        </a:p>
      </dgm:t>
    </dgm:pt>
    <dgm:pt modelId="{6EB96FCE-7D0A-8C4A-B496-568E36DF52D9}" type="pres">
      <dgm:prSet presAssocID="{DFEAE88F-1DD7-5946-9FDA-BD348C7D44D9}" presName="parentText" presStyleLbl="node1" presStyleIdx="2" presStyleCnt="6">
        <dgm:presLayoutVars>
          <dgm:chMax val="0"/>
          <dgm:bulletEnabled val="1"/>
        </dgm:presLayoutVars>
      </dgm:prSet>
      <dgm:spPr/>
      <dgm:t>
        <a:bodyPr/>
        <a:lstStyle/>
        <a:p>
          <a:endParaRPr lang="en-US"/>
        </a:p>
      </dgm:t>
    </dgm:pt>
    <dgm:pt modelId="{CEB8D029-C6F5-5E4E-B0F0-A4D25F4AE945}" type="pres">
      <dgm:prSet presAssocID="{DFEAE88F-1DD7-5946-9FDA-BD348C7D44D9}" presName="negativeSpace" presStyleCnt="0"/>
      <dgm:spPr/>
    </dgm:pt>
    <dgm:pt modelId="{D25B4FD7-E7DF-C941-B682-E96028ED4260}" type="pres">
      <dgm:prSet presAssocID="{DFEAE88F-1DD7-5946-9FDA-BD348C7D44D9}" presName="childText" presStyleLbl="conFgAcc1" presStyleIdx="2" presStyleCnt="6">
        <dgm:presLayoutVars>
          <dgm:bulletEnabled val="1"/>
        </dgm:presLayoutVars>
      </dgm:prSet>
      <dgm:spPr/>
    </dgm:pt>
    <dgm:pt modelId="{0944059C-9EA7-2F49-AAA3-39957D97CD6F}" type="pres">
      <dgm:prSet presAssocID="{56A8C8F5-16B0-1A44-96E1-C6462945BDFC}" presName="spaceBetweenRectangles" presStyleCnt="0"/>
      <dgm:spPr/>
    </dgm:pt>
    <dgm:pt modelId="{6F08BF80-A3FB-7146-89B8-98128CE62DF3}" type="pres">
      <dgm:prSet presAssocID="{75A32DB2-CEE9-3941-8890-0B4E1BE029F5}" presName="parentLin" presStyleCnt="0"/>
      <dgm:spPr/>
    </dgm:pt>
    <dgm:pt modelId="{60EC4E3B-BCCF-C345-B8B8-D2CB5C5949CC}" type="pres">
      <dgm:prSet presAssocID="{75A32DB2-CEE9-3941-8890-0B4E1BE029F5}" presName="parentLeftMargin" presStyleLbl="node1" presStyleIdx="2" presStyleCnt="6"/>
      <dgm:spPr/>
      <dgm:t>
        <a:bodyPr/>
        <a:lstStyle/>
        <a:p>
          <a:endParaRPr lang="en-US"/>
        </a:p>
      </dgm:t>
    </dgm:pt>
    <dgm:pt modelId="{45B85A17-808A-8942-9709-90C96366C714}" type="pres">
      <dgm:prSet presAssocID="{75A32DB2-CEE9-3941-8890-0B4E1BE029F5}" presName="parentText" presStyleLbl="node1" presStyleIdx="3" presStyleCnt="6">
        <dgm:presLayoutVars>
          <dgm:chMax val="0"/>
          <dgm:bulletEnabled val="1"/>
        </dgm:presLayoutVars>
      </dgm:prSet>
      <dgm:spPr/>
      <dgm:t>
        <a:bodyPr/>
        <a:lstStyle/>
        <a:p>
          <a:endParaRPr lang="en-US"/>
        </a:p>
      </dgm:t>
    </dgm:pt>
    <dgm:pt modelId="{2E8762C8-C7DD-D24C-89C9-062C859D9C4C}" type="pres">
      <dgm:prSet presAssocID="{75A32DB2-CEE9-3941-8890-0B4E1BE029F5}" presName="negativeSpace" presStyleCnt="0"/>
      <dgm:spPr/>
    </dgm:pt>
    <dgm:pt modelId="{04B2721A-07C0-7244-99EC-DEFA8D634279}" type="pres">
      <dgm:prSet presAssocID="{75A32DB2-CEE9-3941-8890-0B4E1BE029F5}" presName="childText" presStyleLbl="conFgAcc1" presStyleIdx="3" presStyleCnt="6">
        <dgm:presLayoutVars>
          <dgm:bulletEnabled val="1"/>
        </dgm:presLayoutVars>
      </dgm:prSet>
      <dgm:spPr/>
    </dgm:pt>
    <dgm:pt modelId="{0C64A88D-12D1-E14C-A07F-2C67642AD4B0}" type="pres">
      <dgm:prSet presAssocID="{61E233DA-DD6B-9A4F-B28E-5A91DDF70EB8}" presName="spaceBetweenRectangles" presStyleCnt="0"/>
      <dgm:spPr/>
    </dgm:pt>
    <dgm:pt modelId="{58BE01C2-B140-8F49-B867-E35F356042B6}" type="pres">
      <dgm:prSet presAssocID="{E79F0E38-59EC-EB49-B175-2DD39D6C3AAC}" presName="parentLin" presStyleCnt="0"/>
      <dgm:spPr/>
    </dgm:pt>
    <dgm:pt modelId="{5652F061-EA3A-6B4D-9C5A-41981BAB3B19}" type="pres">
      <dgm:prSet presAssocID="{E79F0E38-59EC-EB49-B175-2DD39D6C3AAC}" presName="parentLeftMargin" presStyleLbl="node1" presStyleIdx="3" presStyleCnt="6"/>
      <dgm:spPr/>
      <dgm:t>
        <a:bodyPr/>
        <a:lstStyle/>
        <a:p>
          <a:endParaRPr lang="en-US"/>
        </a:p>
      </dgm:t>
    </dgm:pt>
    <dgm:pt modelId="{B48B299D-B4C3-CC48-A3D0-20818A24E9BB}" type="pres">
      <dgm:prSet presAssocID="{E79F0E38-59EC-EB49-B175-2DD39D6C3AAC}" presName="parentText" presStyleLbl="node1" presStyleIdx="4" presStyleCnt="6">
        <dgm:presLayoutVars>
          <dgm:chMax val="0"/>
          <dgm:bulletEnabled val="1"/>
        </dgm:presLayoutVars>
      </dgm:prSet>
      <dgm:spPr/>
      <dgm:t>
        <a:bodyPr/>
        <a:lstStyle/>
        <a:p>
          <a:endParaRPr lang="en-US"/>
        </a:p>
      </dgm:t>
    </dgm:pt>
    <dgm:pt modelId="{9E65425E-EBF3-F14B-AF80-7190958A9F1F}" type="pres">
      <dgm:prSet presAssocID="{E79F0E38-59EC-EB49-B175-2DD39D6C3AAC}" presName="negativeSpace" presStyleCnt="0"/>
      <dgm:spPr/>
    </dgm:pt>
    <dgm:pt modelId="{3022CB27-4B80-184B-8A8D-B9F274A4143D}" type="pres">
      <dgm:prSet presAssocID="{E79F0E38-59EC-EB49-B175-2DD39D6C3AAC}" presName="childText" presStyleLbl="conFgAcc1" presStyleIdx="4" presStyleCnt="6">
        <dgm:presLayoutVars>
          <dgm:bulletEnabled val="1"/>
        </dgm:presLayoutVars>
      </dgm:prSet>
      <dgm:spPr/>
    </dgm:pt>
    <dgm:pt modelId="{15BCF9C0-5B26-2749-AE0A-E225E0D08D75}" type="pres">
      <dgm:prSet presAssocID="{61DA67DF-A8C6-0344-B291-9325FF314428}" presName="spaceBetweenRectangles" presStyleCnt="0"/>
      <dgm:spPr/>
    </dgm:pt>
    <dgm:pt modelId="{4D48EEC1-6AAE-7149-BFBC-925066E248E5}" type="pres">
      <dgm:prSet presAssocID="{D84FA9AA-78C1-DA49-BE4C-DD8EAF7983DD}" presName="parentLin" presStyleCnt="0"/>
      <dgm:spPr/>
    </dgm:pt>
    <dgm:pt modelId="{10A0D6B7-78EC-C44F-8408-5CF830CF6452}" type="pres">
      <dgm:prSet presAssocID="{D84FA9AA-78C1-DA49-BE4C-DD8EAF7983DD}" presName="parentLeftMargin" presStyleLbl="node1" presStyleIdx="4" presStyleCnt="6"/>
      <dgm:spPr/>
      <dgm:t>
        <a:bodyPr/>
        <a:lstStyle/>
        <a:p>
          <a:endParaRPr lang="en-US"/>
        </a:p>
      </dgm:t>
    </dgm:pt>
    <dgm:pt modelId="{DA929347-3D5F-3043-BA0E-ADC2C0FC7796}" type="pres">
      <dgm:prSet presAssocID="{D84FA9AA-78C1-DA49-BE4C-DD8EAF7983DD}" presName="parentText" presStyleLbl="node1" presStyleIdx="5" presStyleCnt="6">
        <dgm:presLayoutVars>
          <dgm:chMax val="0"/>
          <dgm:bulletEnabled val="1"/>
        </dgm:presLayoutVars>
      </dgm:prSet>
      <dgm:spPr/>
      <dgm:t>
        <a:bodyPr/>
        <a:lstStyle/>
        <a:p>
          <a:endParaRPr lang="en-US"/>
        </a:p>
      </dgm:t>
    </dgm:pt>
    <dgm:pt modelId="{1814023B-D1BD-5D4D-848C-B4FE426A827F}" type="pres">
      <dgm:prSet presAssocID="{D84FA9AA-78C1-DA49-BE4C-DD8EAF7983DD}" presName="negativeSpace" presStyleCnt="0"/>
      <dgm:spPr/>
    </dgm:pt>
    <dgm:pt modelId="{2A301F45-C312-A940-91ED-D63F1796DE4C}" type="pres">
      <dgm:prSet presAssocID="{D84FA9AA-78C1-DA49-BE4C-DD8EAF7983DD}" presName="childText" presStyleLbl="conFgAcc1" presStyleIdx="5" presStyleCnt="6">
        <dgm:presLayoutVars>
          <dgm:bulletEnabled val="1"/>
        </dgm:presLayoutVars>
      </dgm:prSet>
      <dgm:spPr/>
    </dgm:pt>
  </dgm:ptLst>
  <dgm:cxnLst>
    <dgm:cxn modelId="{DD58F878-3BA3-A141-ACB1-630C7007CCE7}" type="presOf" srcId="{DFEAE88F-1DD7-5946-9FDA-BD348C7D44D9}" destId="{6EB96FCE-7D0A-8C4A-B496-568E36DF52D9}" srcOrd="1" destOrd="0" presId="urn:microsoft.com/office/officeart/2005/8/layout/list1"/>
    <dgm:cxn modelId="{DB93EAF3-3501-2846-9413-D0B306E240FA}" srcId="{647E8071-4FCA-F541-8A3F-A57801812BFE}" destId="{D84FA9AA-78C1-DA49-BE4C-DD8EAF7983DD}" srcOrd="5" destOrd="0" parTransId="{C812794E-5EFD-404D-9990-404129E3B28B}" sibTransId="{7E1F270B-1650-B94D-B3A7-6A96408D3F1F}"/>
    <dgm:cxn modelId="{7ED075BF-4D23-5645-96F0-2A4FA7646E20}" type="presOf" srcId="{D8A642EC-C3F8-154B-B7E8-37EA455E3D0B}" destId="{8A38676F-4A90-954C-8FC1-5E54049DF9EF}" srcOrd="1" destOrd="0" presId="urn:microsoft.com/office/officeart/2005/8/layout/list1"/>
    <dgm:cxn modelId="{EBCDC3BB-5918-7B45-A140-8E00D79C1CF2}" srcId="{647E8071-4FCA-F541-8A3F-A57801812BFE}" destId="{75A32DB2-CEE9-3941-8890-0B4E1BE029F5}" srcOrd="3" destOrd="0" parTransId="{EF0E0E68-69DA-0245-A386-6A6183A54D5F}" sibTransId="{61E233DA-DD6B-9A4F-B28E-5A91DDF70EB8}"/>
    <dgm:cxn modelId="{F49A97DD-BADE-344C-BFBC-5031D0878B29}" type="presOf" srcId="{D84FA9AA-78C1-DA49-BE4C-DD8EAF7983DD}" destId="{DA929347-3D5F-3043-BA0E-ADC2C0FC7796}" srcOrd="1" destOrd="0" presId="urn:microsoft.com/office/officeart/2005/8/layout/list1"/>
    <dgm:cxn modelId="{8E93BD7D-EFF9-7346-B887-DE0135F2CB46}" type="presOf" srcId="{D8A642EC-C3F8-154B-B7E8-37EA455E3D0B}" destId="{E9C28F23-1C6D-224D-9D95-752F703F310A}" srcOrd="0" destOrd="0" presId="urn:microsoft.com/office/officeart/2005/8/layout/list1"/>
    <dgm:cxn modelId="{A433A98C-E343-8845-A45E-8DF00DC2D0F7}" type="presOf" srcId="{75A32DB2-CEE9-3941-8890-0B4E1BE029F5}" destId="{45B85A17-808A-8942-9709-90C96366C714}" srcOrd="1" destOrd="0" presId="urn:microsoft.com/office/officeart/2005/8/layout/list1"/>
    <dgm:cxn modelId="{B8A7C69A-A40A-4D44-B2C7-723BFC346284}" type="presOf" srcId="{E79F0E38-59EC-EB49-B175-2DD39D6C3AAC}" destId="{5652F061-EA3A-6B4D-9C5A-41981BAB3B19}" srcOrd="0" destOrd="0" presId="urn:microsoft.com/office/officeart/2005/8/layout/list1"/>
    <dgm:cxn modelId="{9ECCA7BC-80B1-9948-A395-701FAB5DBE0D}" type="presOf" srcId="{E79F0E38-59EC-EB49-B175-2DD39D6C3AAC}" destId="{B48B299D-B4C3-CC48-A3D0-20818A24E9BB}" srcOrd="1" destOrd="0" presId="urn:microsoft.com/office/officeart/2005/8/layout/list1"/>
    <dgm:cxn modelId="{77448086-B40A-4545-B642-45FABE1228B6}" srcId="{647E8071-4FCA-F541-8A3F-A57801812BFE}" destId="{E79F0E38-59EC-EB49-B175-2DD39D6C3AAC}" srcOrd="4" destOrd="0" parTransId="{1779DEC5-6DB4-7242-B85C-005DC8541C31}" sibTransId="{61DA67DF-A8C6-0344-B291-9325FF314428}"/>
    <dgm:cxn modelId="{A4DE06FB-C90D-B144-A53A-1193C1A1118F}" type="presOf" srcId="{D84FA9AA-78C1-DA49-BE4C-DD8EAF7983DD}" destId="{10A0D6B7-78EC-C44F-8408-5CF830CF6452}" srcOrd="0" destOrd="0" presId="urn:microsoft.com/office/officeart/2005/8/layout/list1"/>
    <dgm:cxn modelId="{A33CA27C-5704-BD4E-A5DA-F2CB42FBBD70}" srcId="{647E8071-4FCA-F541-8A3F-A57801812BFE}" destId="{5643A59D-2776-8A45-97FB-2959DE1DB5DC}" srcOrd="1" destOrd="0" parTransId="{E4EEA9AF-0FCD-2643-872D-5B50D1342696}" sibTransId="{491C9E47-59A2-6F44-A292-05E4FC8C3FA2}"/>
    <dgm:cxn modelId="{76BC3FD9-E65F-A044-B598-EA4E6FA9F9DC}" type="presOf" srcId="{75A32DB2-CEE9-3941-8890-0B4E1BE029F5}" destId="{60EC4E3B-BCCF-C345-B8B8-D2CB5C5949CC}" srcOrd="0" destOrd="0" presId="urn:microsoft.com/office/officeart/2005/8/layout/list1"/>
    <dgm:cxn modelId="{B62DF0BC-7714-1F4B-95CA-68D46744985A}" type="presOf" srcId="{5643A59D-2776-8A45-97FB-2959DE1DB5DC}" destId="{CA4A8E2B-3819-7143-8156-4F0013D8705B}" srcOrd="0" destOrd="0" presId="urn:microsoft.com/office/officeart/2005/8/layout/list1"/>
    <dgm:cxn modelId="{3130ADC3-C4C1-D340-A017-68E541667A93}" srcId="{647E8071-4FCA-F541-8A3F-A57801812BFE}" destId="{D8A642EC-C3F8-154B-B7E8-37EA455E3D0B}" srcOrd="0" destOrd="0" parTransId="{3B43B430-9C33-694D-9F16-5F97D73E1B35}" sibTransId="{12DC0EEA-1CE4-6945-9E23-75D11284861C}"/>
    <dgm:cxn modelId="{06300106-0B96-D849-8179-3C0BA091D069}" srcId="{647E8071-4FCA-F541-8A3F-A57801812BFE}" destId="{DFEAE88F-1DD7-5946-9FDA-BD348C7D44D9}" srcOrd="2" destOrd="0" parTransId="{463DC91A-96D4-1A4B-BE27-AE0138C983B9}" sibTransId="{56A8C8F5-16B0-1A44-96E1-C6462945BDFC}"/>
    <dgm:cxn modelId="{E12613C7-D61C-F74C-8AEA-B4B9A1490E67}" type="presOf" srcId="{DFEAE88F-1DD7-5946-9FDA-BD348C7D44D9}" destId="{0AB36AB6-91B9-B24A-823B-9C4843B0D1F1}" srcOrd="0" destOrd="0" presId="urn:microsoft.com/office/officeart/2005/8/layout/list1"/>
    <dgm:cxn modelId="{0E6D0D80-95FB-094E-B175-ABF5F450422F}" type="presOf" srcId="{5643A59D-2776-8A45-97FB-2959DE1DB5DC}" destId="{81908C34-21ED-7944-8587-FFA3B69A4E8F}" srcOrd="1" destOrd="0" presId="urn:microsoft.com/office/officeart/2005/8/layout/list1"/>
    <dgm:cxn modelId="{15FC0969-32DD-B847-ADA3-794B9F7A5BBA}" type="presOf" srcId="{647E8071-4FCA-F541-8A3F-A57801812BFE}" destId="{DDC92C20-60B2-6444-A8BA-6D3285C6243C}" srcOrd="0" destOrd="0" presId="urn:microsoft.com/office/officeart/2005/8/layout/list1"/>
    <dgm:cxn modelId="{7928B449-F340-1140-A69F-66142EC52D4D}" type="presParOf" srcId="{DDC92C20-60B2-6444-A8BA-6D3285C6243C}" destId="{C2AAA46F-0AFC-D14E-9A33-2E761A5034D0}" srcOrd="0" destOrd="0" presId="urn:microsoft.com/office/officeart/2005/8/layout/list1"/>
    <dgm:cxn modelId="{3FB95865-7B61-E647-98AF-DB758912E3FF}" type="presParOf" srcId="{C2AAA46F-0AFC-D14E-9A33-2E761A5034D0}" destId="{E9C28F23-1C6D-224D-9D95-752F703F310A}" srcOrd="0" destOrd="0" presId="urn:microsoft.com/office/officeart/2005/8/layout/list1"/>
    <dgm:cxn modelId="{66485942-3A7C-184E-A2CD-41691325EB48}" type="presParOf" srcId="{C2AAA46F-0AFC-D14E-9A33-2E761A5034D0}" destId="{8A38676F-4A90-954C-8FC1-5E54049DF9EF}" srcOrd="1" destOrd="0" presId="urn:microsoft.com/office/officeart/2005/8/layout/list1"/>
    <dgm:cxn modelId="{55EA4AA2-A52B-CE40-AB2E-5FE88925C3E7}" type="presParOf" srcId="{DDC92C20-60B2-6444-A8BA-6D3285C6243C}" destId="{A85893D6-C771-2F4A-B25F-EB92AC5270E3}" srcOrd="1" destOrd="0" presId="urn:microsoft.com/office/officeart/2005/8/layout/list1"/>
    <dgm:cxn modelId="{9024203B-35A6-3348-820E-FF8346719EF7}" type="presParOf" srcId="{DDC92C20-60B2-6444-A8BA-6D3285C6243C}" destId="{AEF9B9C3-D467-2C4B-BB9E-ECE2E6AB00B9}" srcOrd="2" destOrd="0" presId="urn:microsoft.com/office/officeart/2005/8/layout/list1"/>
    <dgm:cxn modelId="{568BD9A3-ACD0-5C42-B255-CE7EC85EB27D}" type="presParOf" srcId="{DDC92C20-60B2-6444-A8BA-6D3285C6243C}" destId="{6EC87DFB-B99E-9342-9BE8-25879A4BD8BC}" srcOrd="3" destOrd="0" presId="urn:microsoft.com/office/officeart/2005/8/layout/list1"/>
    <dgm:cxn modelId="{2C7C8F9F-E7B6-E14E-B605-9BF96583DB59}" type="presParOf" srcId="{DDC92C20-60B2-6444-A8BA-6D3285C6243C}" destId="{F8F6AEFB-3958-ED4E-BD5A-956F07F180B2}" srcOrd="4" destOrd="0" presId="urn:microsoft.com/office/officeart/2005/8/layout/list1"/>
    <dgm:cxn modelId="{48033720-C60F-6A43-977B-8D91CA5F0B01}" type="presParOf" srcId="{F8F6AEFB-3958-ED4E-BD5A-956F07F180B2}" destId="{CA4A8E2B-3819-7143-8156-4F0013D8705B}" srcOrd="0" destOrd="0" presId="urn:microsoft.com/office/officeart/2005/8/layout/list1"/>
    <dgm:cxn modelId="{48129893-2610-8E48-8929-D9C353CBEBBD}" type="presParOf" srcId="{F8F6AEFB-3958-ED4E-BD5A-956F07F180B2}" destId="{81908C34-21ED-7944-8587-FFA3B69A4E8F}" srcOrd="1" destOrd="0" presId="urn:microsoft.com/office/officeart/2005/8/layout/list1"/>
    <dgm:cxn modelId="{71D6AFC9-769B-C146-AB86-98D107E6D67E}" type="presParOf" srcId="{DDC92C20-60B2-6444-A8BA-6D3285C6243C}" destId="{6FB0B42E-7129-0848-975A-D64F225A9AAD}" srcOrd="5" destOrd="0" presId="urn:microsoft.com/office/officeart/2005/8/layout/list1"/>
    <dgm:cxn modelId="{6E54B588-4369-1545-948B-00836F81830D}" type="presParOf" srcId="{DDC92C20-60B2-6444-A8BA-6D3285C6243C}" destId="{A29D12D9-83F5-A847-8AE9-BE9F50A4B566}" srcOrd="6" destOrd="0" presId="urn:microsoft.com/office/officeart/2005/8/layout/list1"/>
    <dgm:cxn modelId="{B7BA945D-8B4C-6845-A1BC-C4525577FB2F}" type="presParOf" srcId="{DDC92C20-60B2-6444-A8BA-6D3285C6243C}" destId="{03CEDBB8-B603-BB4C-8120-D329E6B3B395}" srcOrd="7" destOrd="0" presId="urn:microsoft.com/office/officeart/2005/8/layout/list1"/>
    <dgm:cxn modelId="{98B9451B-4FE7-164A-BDC5-B3295E246C6C}" type="presParOf" srcId="{DDC92C20-60B2-6444-A8BA-6D3285C6243C}" destId="{DBDFC5DA-9D26-4747-B1E4-948F635F0C57}" srcOrd="8" destOrd="0" presId="urn:microsoft.com/office/officeart/2005/8/layout/list1"/>
    <dgm:cxn modelId="{1DC42D55-64F4-3C47-9170-D2C5C5674660}" type="presParOf" srcId="{DBDFC5DA-9D26-4747-B1E4-948F635F0C57}" destId="{0AB36AB6-91B9-B24A-823B-9C4843B0D1F1}" srcOrd="0" destOrd="0" presId="urn:microsoft.com/office/officeart/2005/8/layout/list1"/>
    <dgm:cxn modelId="{31D24CE6-558B-DE4F-BB12-8E7AFE814046}" type="presParOf" srcId="{DBDFC5DA-9D26-4747-B1E4-948F635F0C57}" destId="{6EB96FCE-7D0A-8C4A-B496-568E36DF52D9}" srcOrd="1" destOrd="0" presId="urn:microsoft.com/office/officeart/2005/8/layout/list1"/>
    <dgm:cxn modelId="{2359F812-5F38-7943-BC8C-6CA1B9B07543}" type="presParOf" srcId="{DDC92C20-60B2-6444-A8BA-6D3285C6243C}" destId="{CEB8D029-C6F5-5E4E-B0F0-A4D25F4AE945}" srcOrd="9" destOrd="0" presId="urn:microsoft.com/office/officeart/2005/8/layout/list1"/>
    <dgm:cxn modelId="{7B5DD296-7AB2-8046-8629-758C757C05C1}" type="presParOf" srcId="{DDC92C20-60B2-6444-A8BA-6D3285C6243C}" destId="{D25B4FD7-E7DF-C941-B682-E96028ED4260}" srcOrd="10" destOrd="0" presId="urn:microsoft.com/office/officeart/2005/8/layout/list1"/>
    <dgm:cxn modelId="{8319A7CF-4578-AC43-8748-B377F50E62FC}" type="presParOf" srcId="{DDC92C20-60B2-6444-A8BA-6D3285C6243C}" destId="{0944059C-9EA7-2F49-AAA3-39957D97CD6F}" srcOrd="11" destOrd="0" presId="urn:microsoft.com/office/officeart/2005/8/layout/list1"/>
    <dgm:cxn modelId="{933F69CB-C78C-F243-ACC5-564BB3A26C89}" type="presParOf" srcId="{DDC92C20-60B2-6444-A8BA-6D3285C6243C}" destId="{6F08BF80-A3FB-7146-89B8-98128CE62DF3}" srcOrd="12" destOrd="0" presId="urn:microsoft.com/office/officeart/2005/8/layout/list1"/>
    <dgm:cxn modelId="{6BC960F5-4353-7D4C-8AFD-4B2D5169F14D}" type="presParOf" srcId="{6F08BF80-A3FB-7146-89B8-98128CE62DF3}" destId="{60EC4E3B-BCCF-C345-B8B8-D2CB5C5949CC}" srcOrd="0" destOrd="0" presId="urn:microsoft.com/office/officeart/2005/8/layout/list1"/>
    <dgm:cxn modelId="{1BCA3BE9-7434-CB4B-8030-E3ED7FECFB59}" type="presParOf" srcId="{6F08BF80-A3FB-7146-89B8-98128CE62DF3}" destId="{45B85A17-808A-8942-9709-90C96366C714}" srcOrd="1" destOrd="0" presId="urn:microsoft.com/office/officeart/2005/8/layout/list1"/>
    <dgm:cxn modelId="{D056E2FA-E2BA-6C4C-92B8-84C20CEFAE72}" type="presParOf" srcId="{DDC92C20-60B2-6444-A8BA-6D3285C6243C}" destId="{2E8762C8-C7DD-D24C-89C9-062C859D9C4C}" srcOrd="13" destOrd="0" presId="urn:microsoft.com/office/officeart/2005/8/layout/list1"/>
    <dgm:cxn modelId="{7E80A3AA-B5BE-CD41-A1AD-28612FCD080B}" type="presParOf" srcId="{DDC92C20-60B2-6444-A8BA-6D3285C6243C}" destId="{04B2721A-07C0-7244-99EC-DEFA8D634279}" srcOrd="14" destOrd="0" presId="urn:microsoft.com/office/officeart/2005/8/layout/list1"/>
    <dgm:cxn modelId="{6E749825-85AC-6145-8B23-7C837BF83F4E}" type="presParOf" srcId="{DDC92C20-60B2-6444-A8BA-6D3285C6243C}" destId="{0C64A88D-12D1-E14C-A07F-2C67642AD4B0}" srcOrd="15" destOrd="0" presId="urn:microsoft.com/office/officeart/2005/8/layout/list1"/>
    <dgm:cxn modelId="{884B2C84-5D5D-7C4F-81ED-2D364EE88A21}" type="presParOf" srcId="{DDC92C20-60B2-6444-A8BA-6D3285C6243C}" destId="{58BE01C2-B140-8F49-B867-E35F356042B6}" srcOrd="16" destOrd="0" presId="urn:microsoft.com/office/officeart/2005/8/layout/list1"/>
    <dgm:cxn modelId="{C9EA7596-75EC-CB4A-A8CA-CCA66C99A423}" type="presParOf" srcId="{58BE01C2-B140-8F49-B867-E35F356042B6}" destId="{5652F061-EA3A-6B4D-9C5A-41981BAB3B19}" srcOrd="0" destOrd="0" presId="urn:microsoft.com/office/officeart/2005/8/layout/list1"/>
    <dgm:cxn modelId="{3753B820-9837-1745-A694-E8960B61A85D}" type="presParOf" srcId="{58BE01C2-B140-8F49-B867-E35F356042B6}" destId="{B48B299D-B4C3-CC48-A3D0-20818A24E9BB}" srcOrd="1" destOrd="0" presId="urn:microsoft.com/office/officeart/2005/8/layout/list1"/>
    <dgm:cxn modelId="{D974AB69-6F89-3B4E-ABAF-EFF98FB74767}" type="presParOf" srcId="{DDC92C20-60B2-6444-A8BA-6D3285C6243C}" destId="{9E65425E-EBF3-F14B-AF80-7190958A9F1F}" srcOrd="17" destOrd="0" presId="urn:microsoft.com/office/officeart/2005/8/layout/list1"/>
    <dgm:cxn modelId="{23B82A02-E3CD-1B42-8DBB-94160652A360}" type="presParOf" srcId="{DDC92C20-60B2-6444-A8BA-6D3285C6243C}" destId="{3022CB27-4B80-184B-8A8D-B9F274A4143D}" srcOrd="18" destOrd="0" presId="urn:microsoft.com/office/officeart/2005/8/layout/list1"/>
    <dgm:cxn modelId="{661767BA-0ADC-DD46-8081-42E931D0705A}" type="presParOf" srcId="{DDC92C20-60B2-6444-A8BA-6D3285C6243C}" destId="{15BCF9C0-5B26-2749-AE0A-E225E0D08D75}" srcOrd="19" destOrd="0" presId="urn:microsoft.com/office/officeart/2005/8/layout/list1"/>
    <dgm:cxn modelId="{0299438E-C9FE-F54B-A1BE-351346C3F374}" type="presParOf" srcId="{DDC92C20-60B2-6444-A8BA-6D3285C6243C}" destId="{4D48EEC1-6AAE-7149-BFBC-925066E248E5}" srcOrd="20" destOrd="0" presId="urn:microsoft.com/office/officeart/2005/8/layout/list1"/>
    <dgm:cxn modelId="{ABBCF245-1DFD-084C-8116-77CF787254A1}" type="presParOf" srcId="{4D48EEC1-6AAE-7149-BFBC-925066E248E5}" destId="{10A0D6B7-78EC-C44F-8408-5CF830CF6452}" srcOrd="0" destOrd="0" presId="urn:microsoft.com/office/officeart/2005/8/layout/list1"/>
    <dgm:cxn modelId="{57C3BFD0-84D2-2D4A-8E6F-9C4A72D0516F}" type="presParOf" srcId="{4D48EEC1-6AAE-7149-BFBC-925066E248E5}" destId="{DA929347-3D5F-3043-BA0E-ADC2C0FC7796}" srcOrd="1" destOrd="0" presId="urn:microsoft.com/office/officeart/2005/8/layout/list1"/>
    <dgm:cxn modelId="{DE632994-1E34-7C4E-B890-A9EB13535C00}" type="presParOf" srcId="{DDC92C20-60B2-6444-A8BA-6D3285C6243C}" destId="{1814023B-D1BD-5D4D-848C-B4FE426A827F}" srcOrd="21" destOrd="0" presId="urn:microsoft.com/office/officeart/2005/8/layout/list1"/>
    <dgm:cxn modelId="{265F935A-C354-5247-AAD1-AF7E28E13FBF}" type="presParOf" srcId="{DDC92C20-60B2-6444-A8BA-6D3285C6243C}" destId="{2A301F45-C312-A940-91ED-D63F1796DE4C}"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73676B-43D3-2441-923C-0AB76495BCF7}" type="doc">
      <dgm:prSet loTypeId="urn:microsoft.com/office/officeart/2005/8/layout/venn1" loCatId="" qsTypeId="urn:microsoft.com/office/officeart/2005/8/quickstyle/simple1" qsCatId="simple" csTypeId="urn:microsoft.com/office/officeart/2005/8/colors/accent1_2" csCatId="accent1" phldr="1"/>
      <dgm:spPr/>
    </dgm:pt>
    <dgm:pt modelId="{E4985868-F3B4-D04F-A052-7EFC32FA910D}">
      <dgm:prSet phldrT="[Text]"/>
      <dgm:spPr/>
      <dgm:t>
        <a:bodyPr/>
        <a:lstStyle/>
        <a:p>
          <a:r>
            <a:rPr lang="en-US" dirty="0"/>
            <a:t>	</a:t>
          </a:r>
          <a:r>
            <a:rPr lang="en-US" dirty="0" err="1"/>
            <a:t>IAcc</a:t>
          </a:r>
          <a:endParaRPr lang="en-US" dirty="0"/>
        </a:p>
      </dgm:t>
    </dgm:pt>
    <dgm:pt modelId="{15F27F85-9494-604C-9F1B-DFB0F858489C}" type="parTrans" cxnId="{8039C9BE-A17D-8146-B1CB-848133AE0FB3}">
      <dgm:prSet/>
      <dgm:spPr/>
      <dgm:t>
        <a:bodyPr/>
        <a:lstStyle/>
        <a:p>
          <a:endParaRPr lang="en-US"/>
        </a:p>
      </dgm:t>
    </dgm:pt>
    <dgm:pt modelId="{AA3BBAB0-8B34-8A40-8490-CA271DA7DE5B}" type="sibTrans" cxnId="{8039C9BE-A17D-8146-B1CB-848133AE0FB3}">
      <dgm:prSet/>
      <dgm:spPr/>
      <dgm:t>
        <a:bodyPr/>
        <a:lstStyle/>
        <a:p>
          <a:endParaRPr lang="en-US"/>
        </a:p>
      </dgm:t>
    </dgm:pt>
    <dgm:pt modelId="{4172ABEE-1737-F043-A220-366AE9E16B28}">
      <dgm:prSet phldrT="[Text]"/>
      <dgm:spPr/>
      <dgm:t>
        <a:bodyPr/>
        <a:lstStyle/>
        <a:p>
          <a:endParaRPr lang="en-US" dirty="0"/>
        </a:p>
      </dgm:t>
    </dgm:pt>
    <dgm:pt modelId="{92A7E770-585A-774C-B4E5-FDD911859F6D}" type="sibTrans" cxnId="{DAB72D0B-3A68-F64E-B0F5-8130744290E4}">
      <dgm:prSet/>
      <dgm:spPr/>
      <dgm:t>
        <a:bodyPr/>
        <a:lstStyle/>
        <a:p>
          <a:endParaRPr lang="en-US"/>
        </a:p>
      </dgm:t>
    </dgm:pt>
    <dgm:pt modelId="{BC5AB37A-7345-3742-9BB1-D58EA67C89D6}" type="parTrans" cxnId="{DAB72D0B-3A68-F64E-B0F5-8130744290E4}">
      <dgm:prSet/>
      <dgm:spPr/>
      <dgm:t>
        <a:bodyPr/>
        <a:lstStyle/>
        <a:p>
          <a:endParaRPr lang="en-US"/>
        </a:p>
      </dgm:t>
    </dgm:pt>
    <dgm:pt modelId="{EB348157-8653-D544-9BF2-A82F759FDE96}" type="pres">
      <dgm:prSet presAssocID="{FA73676B-43D3-2441-923C-0AB76495BCF7}" presName="compositeShape" presStyleCnt="0">
        <dgm:presLayoutVars>
          <dgm:chMax val="7"/>
          <dgm:dir/>
          <dgm:resizeHandles val="exact"/>
        </dgm:presLayoutVars>
      </dgm:prSet>
      <dgm:spPr/>
    </dgm:pt>
    <dgm:pt modelId="{E973C2DF-9C6C-0C4E-A645-5583CF341E83}" type="pres">
      <dgm:prSet presAssocID="{4172ABEE-1737-F043-A220-366AE9E16B28}" presName="circ1" presStyleLbl="vennNode1" presStyleIdx="0" presStyleCnt="2" custLinFactNeighborX="18528"/>
      <dgm:spPr/>
      <dgm:t>
        <a:bodyPr/>
        <a:lstStyle/>
        <a:p>
          <a:endParaRPr lang="en-US"/>
        </a:p>
      </dgm:t>
    </dgm:pt>
    <dgm:pt modelId="{F2A1E955-EF9E-AF43-827D-1E0AF9BC63DC}" type="pres">
      <dgm:prSet presAssocID="{4172ABEE-1737-F043-A220-366AE9E16B28}" presName="circ1Tx" presStyleLbl="revTx" presStyleIdx="0" presStyleCnt="0">
        <dgm:presLayoutVars>
          <dgm:chMax val="0"/>
          <dgm:chPref val="0"/>
          <dgm:bulletEnabled val="1"/>
        </dgm:presLayoutVars>
      </dgm:prSet>
      <dgm:spPr/>
      <dgm:t>
        <a:bodyPr/>
        <a:lstStyle/>
        <a:p>
          <a:endParaRPr lang="en-US"/>
        </a:p>
      </dgm:t>
    </dgm:pt>
    <dgm:pt modelId="{8D75815D-DFCF-E342-B55E-3A3EF7136F27}" type="pres">
      <dgm:prSet presAssocID="{E4985868-F3B4-D04F-A052-7EFC32FA910D}" presName="circ2" presStyleLbl="vennNode1" presStyleIdx="1" presStyleCnt="2" custLinFactNeighborX="-16301"/>
      <dgm:spPr/>
      <dgm:t>
        <a:bodyPr/>
        <a:lstStyle/>
        <a:p>
          <a:endParaRPr lang="en-US"/>
        </a:p>
      </dgm:t>
    </dgm:pt>
    <dgm:pt modelId="{6BBC8BC0-72F2-BA48-8BDD-0A81857AA54D}" type="pres">
      <dgm:prSet presAssocID="{E4985868-F3B4-D04F-A052-7EFC32FA910D}" presName="circ2Tx" presStyleLbl="revTx" presStyleIdx="0" presStyleCnt="0">
        <dgm:presLayoutVars>
          <dgm:chMax val="0"/>
          <dgm:chPref val="0"/>
          <dgm:bulletEnabled val="1"/>
        </dgm:presLayoutVars>
      </dgm:prSet>
      <dgm:spPr/>
      <dgm:t>
        <a:bodyPr/>
        <a:lstStyle/>
        <a:p>
          <a:endParaRPr lang="en-US"/>
        </a:p>
      </dgm:t>
    </dgm:pt>
  </dgm:ptLst>
  <dgm:cxnLst>
    <dgm:cxn modelId="{D9B28467-6D49-8948-98D7-13E7F967EE50}" type="presOf" srcId="{E4985868-F3B4-D04F-A052-7EFC32FA910D}" destId="{6BBC8BC0-72F2-BA48-8BDD-0A81857AA54D}" srcOrd="1" destOrd="0" presId="urn:microsoft.com/office/officeart/2005/8/layout/venn1"/>
    <dgm:cxn modelId="{ACC42511-9C21-0C45-AA66-1D4E89E608D4}" type="presOf" srcId="{4172ABEE-1737-F043-A220-366AE9E16B28}" destId="{F2A1E955-EF9E-AF43-827D-1E0AF9BC63DC}" srcOrd="1" destOrd="0" presId="urn:microsoft.com/office/officeart/2005/8/layout/venn1"/>
    <dgm:cxn modelId="{9189DA8C-0906-C846-A7ED-2D14345EAB7F}" type="presOf" srcId="{4172ABEE-1737-F043-A220-366AE9E16B28}" destId="{E973C2DF-9C6C-0C4E-A645-5583CF341E83}" srcOrd="0" destOrd="0" presId="urn:microsoft.com/office/officeart/2005/8/layout/venn1"/>
    <dgm:cxn modelId="{8B748A98-3B96-EE48-A6F5-FF0001A0E9E1}" type="presOf" srcId="{E4985868-F3B4-D04F-A052-7EFC32FA910D}" destId="{8D75815D-DFCF-E342-B55E-3A3EF7136F27}" srcOrd="0" destOrd="0" presId="urn:microsoft.com/office/officeart/2005/8/layout/venn1"/>
    <dgm:cxn modelId="{912754E5-5C58-D242-B4B9-9278202C24B1}" type="presOf" srcId="{FA73676B-43D3-2441-923C-0AB76495BCF7}" destId="{EB348157-8653-D544-9BF2-A82F759FDE96}" srcOrd="0" destOrd="0" presId="urn:microsoft.com/office/officeart/2005/8/layout/venn1"/>
    <dgm:cxn modelId="{8039C9BE-A17D-8146-B1CB-848133AE0FB3}" srcId="{FA73676B-43D3-2441-923C-0AB76495BCF7}" destId="{E4985868-F3B4-D04F-A052-7EFC32FA910D}" srcOrd="1" destOrd="0" parTransId="{15F27F85-9494-604C-9F1B-DFB0F858489C}" sibTransId="{AA3BBAB0-8B34-8A40-8490-CA271DA7DE5B}"/>
    <dgm:cxn modelId="{DAB72D0B-3A68-F64E-B0F5-8130744290E4}" srcId="{FA73676B-43D3-2441-923C-0AB76495BCF7}" destId="{4172ABEE-1737-F043-A220-366AE9E16B28}" srcOrd="0" destOrd="0" parTransId="{BC5AB37A-7345-3742-9BB1-D58EA67C89D6}" sibTransId="{92A7E770-585A-774C-B4E5-FDD911859F6D}"/>
    <dgm:cxn modelId="{F50142EE-798C-4A4A-BBE2-803150506F69}" type="presParOf" srcId="{EB348157-8653-D544-9BF2-A82F759FDE96}" destId="{E973C2DF-9C6C-0C4E-A645-5583CF341E83}" srcOrd="0" destOrd="0" presId="urn:microsoft.com/office/officeart/2005/8/layout/venn1"/>
    <dgm:cxn modelId="{4F65A2F9-D64E-6F49-A495-863ABB40C84B}" type="presParOf" srcId="{EB348157-8653-D544-9BF2-A82F759FDE96}" destId="{F2A1E955-EF9E-AF43-827D-1E0AF9BC63DC}" srcOrd="1" destOrd="0" presId="urn:microsoft.com/office/officeart/2005/8/layout/venn1"/>
    <dgm:cxn modelId="{BBF762E2-56A0-D74E-A371-F4962BACC075}" type="presParOf" srcId="{EB348157-8653-D544-9BF2-A82F759FDE96}" destId="{8D75815D-DFCF-E342-B55E-3A3EF7136F27}" srcOrd="2" destOrd="0" presId="urn:microsoft.com/office/officeart/2005/8/layout/venn1"/>
    <dgm:cxn modelId="{4D883013-7F17-2B43-A113-288B8F93043C}" type="presParOf" srcId="{EB348157-8653-D544-9BF2-A82F759FDE96}" destId="{6BBC8BC0-72F2-BA48-8BDD-0A81857AA54D}"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73676B-43D3-2441-923C-0AB76495BCF7}" type="doc">
      <dgm:prSet loTypeId="urn:microsoft.com/office/officeart/2005/8/layout/venn1" loCatId="" qsTypeId="urn:microsoft.com/office/officeart/2005/8/quickstyle/simple1" qsCatId="simple" csTypeId="urn:microsoft.com/office/officeart/2005/8/colors/accent1_2" csCatId="accent1" phldr="1"/>
      <dgm:spPr/>
    </dgm:pt>
    <dgm:pt modelId="{4172ABEE-1737-F043-A220-366AE9E16B28}">
      <dgm:prSet phldrT="[Text]"/>
      <dgm:spPr/>
      <dgm:t>
        <a:bodyPr/>
        <a:lstStyle/>
        <a:p>
          <a:endParaRPr lang="en-US" dirty="0"/>
        </a:p>
      </dgm:t>
    </dgm:pt>
    <dgm:pt modelId="{92A7E770-585A-774C-B4E5-FDD911859F6D}" type="sibTrans" cxnId="{DAB72D0B-3A68-F64E-B0F5-8130744290E4}">
      <dgm:prSet/>
      <dgm:spPr/>
      <dgm:t>
        <a:bodyPr/>
        <a:lstStyle/>
        <a:p>
          <a:endParaRPr lang="en-US"/>
        </a:p>
      </dgm:t>
    </dgm:pt>
    <dgm:pt modelId="{BC5AB37A-7345-3742-9BB1-D58EA67C89D6}" type="parTrans" cxnId="{DAB72D0B-3A68-F64E-B0F5-8130744290E4}">
      <dgm:prSet/>
      <dgm:spPr/>
      <dgm:t>
        <a:bodyPr/>
        <a:lstStyle/>
        <a:p>
          <a:endParaRPr lang="en-US"/>
        </a:p>
      </dgm:t>
    </dgm:pt>
    <dgm:pt modelId="{E4985868-F3B4-D04F-A052-7EFC32FA910D}">
      <dgm:prSet phldrT="[Text]" custT="1"/>
      <dgm:spPr/>
      <dgm:t>
        <a:bodyPr/>
        <a:lstStyle/>
        <a:p>
          <a:r>
            <a:rPr lang="en-US" sz="3200" dirty="0"/>
            <a:t>	</a:t>
          </a:r>
        </a:p>
      </dgm:t>
    </dgm:pt>
    <dgm:pt modelId="{AA3BBAB0-8B34-8A40-8490-CA271DA7DE5B}" type="sibTrans" cxnId="{8039C9BE-A17D-8146-B1CB-848133AE0FB3}">
      <dgm:prSet/>
      <dgm:spPr/>
      <dgm:t>
        <a:bodyPr/>
        <a:lstStyle/>
        <a:p>
          <a:endParaRPr lang="en-US"/>
        </a:p>
      </dgm:t>
    </dgm:pt>
    <dgm:pt modelId="{15F27F85-9494-604C-9F1B-DFB0F858489C}" type="parTrans" cxnId="{8039C9BE-A17D-8146-B1CB-848133AE0FB3}">
      <dgm:prSet/>
      <dgm:spPr/>
      <dgm:t>
        <a:bodyPr/>
        <a:lstStyle/>
        <a:p>
          <a:endParaRPr lang="en-US"/>
        </a:p>
      </dgm:t>
    </dgm:pt>
    <dgm:pt modelId="{EB348157-8653-D544-9BF2-A82F759FDE96}" type="pres">
      <dgm:prSet presAssocID="{FA73676B-43D3-2441-923C-0AB76495BCF7}" presName="compositeShape" presStyleCnt="0">
        <dgm:presLayoutVars>
          <dgm:chMax val="7"/>
          <dgm:dir/>
          <dgm:resizeHandles val="exact"/>
        </dgm:presLayoutVars>
      </dgm:prSet>
      <dgm:spPr/>
    </dgm:pt>
    <dgm:pt modelId="{E973C2DF-9C6C-0C4E-A645-5583CF341E83}" type="pres">
      <dgm:prSet presAssocID="{4172ABEE-1737-F043-A220-366AE9E16B28}" presName="circ1" presStyleLbl="vennNode1" presStyleIdx="0" presStyleCnt="2" custLinFactNeighborX="18528"/>
      <dgm:spPr/>
      <dgm:t>
        <a:bodyPr/>
        <a:lstStyle/>
        <a:p>
          <a:endParaRPr lang="en-US"/>
        </a:p>
      </dgm:t>
    </dgm:pt>
    <dgm:pt modelId="{F2A1E955-EF9E-AF43-827D-1E0AF9BC63DC}" type="pres">
      <dgm:prSet presAssocID="{4172ABEE-1737-F043-A220-366AE9E16B28}" presName="circ1Tx" presStyleLbl="revTx" presStyleIdx="0" presStyleCnt="0">
        <dgm:presLayoutVars>
          <dgm:chMax val="0"/>
          <dgm:chPref val="0"/>
          <dgm:bulletEnabled val="1"/>
        </dgm:presLayoutVars>
      </dgm:prSet>
      <dgm:spPr/>
      <dgm:t>
        <a:bodyPr/>
        <a:lstStyle/>
        <a:p>
          <a:endParaRPr lang="en-US"/>
        </a:p>
      </dgm:t>
    </dgm:pt>
    <dgm:pt modelId="{8D75815D-DFCF-E342-B55E-3A3EF7136F27}" type="pres">
      <dgm:prSet presAssocID="{E4985868-F3B4-D04F-A052-7EFC32FA910D}" presName="circ2" presStyleLbl="vennNode1" presStyleIdx="1" presStyleCnt="2" custLinFactNeighborX="-16301"/>
      <dgm:spPr/>
      <dgm:t>
        <a:bodyPr/>
        <a:lstStyle/>
        <a:p>
          <a:endParaRPr lang="en-US"/>
        </a:p>
      </dgm:t>
    </dgm:pt>
    <dgm:pt modelId="{6BBC8BC0-72F2-BA48-8BDD-0A81857AA54D}" type="pres">
      <dgm:prSet presAssocID="{E4985868-F3B4-D04F-A052-7EFC32FA910D}" presName="circ2Tx" presStyleLbl="revTx" presStyleIdx="0" presStyleCnt="0">
        <dgm:presLayoutVars>
          <dgm:chMax val="0"/>
          <dgm:chPref val="0"/>
          <dgm:bulletEnabled val="1"/>
        </dgm:presLayoutVars>
      </dgm:prSet>
      <dgm:spPr/>
      <dgm:t>
        <a:bodyPr/>
        <a:lstStyle/>
        <a:p>
          <a:endParaRPr lang="en-US"/>
        </a:p>
      </dgm:t>
    </dgm:pt>
  </dgm:ptLst>
  <dgm:cxnLst>
    <dgm:cxn modelId="{D9B28467-6D49-8948-98D7-13E7F967EE50}" type="presOf" srcId="{E4985868-F3B4-D04F-A052-7EFC32FA910D}" destId="{6BBC8BC0-72F2-BA48-8BDD-0A81857AA54D}" srcOrd="1" destOrd="0" presId="urn:microsoft.com/office/officeart/2005/8/layout/venn1"/>
    <dgm:cxn modelId="{ACC42511-9C21-0C45-AA66-1D4E89E608D4}" type="presOf" srcId="{4172ABEE-1737-F043-A220-366AE9E16B28}" destId="{F2A1E955-EF9E-AF43-827D-1E0AF9BC63DC}" srcOrd="1" destOrd="0" presId="urn:microsoft.com/office/officeart/2005/8/layout/venn1"/>
    <dgm:cxn modelId="{9189DA8C-0906-C846-A7ED-2D14345EAB7F}" type="presOf" srcId="{4172ABEE-1737-F043-A220-366AE9E16B28}" destId="{E973C2DF-9C6C-0C4E-A645-5583CF341E83}" srcOrd="0" destOrd="0" presId="urn:microsoft.com/office/officeart/2005/8/layout/venn1"/>
    <dgm:cxn modelId="{8B748A98-3B96-EE48-A6F5-FF0001A0E9E1}" type="presOf" srcId="{E4985868-F3B4-D04F-A052-7EFC32FA910D}" destId="{8D75815D-DFCF-E342-B55E-3A3EF7136F27}" srcOrd="0" destOrd="0" presId="urn:microsoft.com/office/officeart/2005/8/layout/venn1"/>
    <dgm:cxn modelId="{912754E5-5C58-D242-B4B9-9278202C24B1}" type="presOf" srcId="{FA73676B-43D3-2441-923C-0AB76495BCF7}" destId="{EB348157-8653-D544-9BF2-A82F759FDE96}" srcOrd="0" destOrd="0" presId="urn:microsoft.com/office/officeart/2005/8/layout/venn1"/>
    <dgm:cxn modelId="{8039C9BE-A17D-8146-B1CB-848133AE0FB3}" srcId="{FA73676B-43D3-2441-923C-0AB76495BCF7}" destId="{E4985868-F3B4-D04F-A052-7EFC32FA910D}" srcOrd="1" destOrd="0" parTransId="{15F27F85-9494-604C-9F1B-DFB0F858489C}" sibTransId="{AA3BBAB0-8B34-8A40-8490-CA271DA7DE5B}"/>
    <dgm:cxn modelId="{DAB72D0B-3A68-F64E-B0F5-8130744290E4}" srcId="{FA73676B-43D3-2441-923C-0AB76495BCF7}" destId="{4172ABEE-1737-F043-A220-366AE9E16B28}" srcOrd="0" destOrd="0" parTransId="{BC5AB37A-7345-3742-9BB1-D58EA67C89D6}" sibTransId="{92A7E770-585A-774C-B4E5-FDD911859F6D}"/>
    <dgm:cxn modelId="{F50142EE-798C-4A4A-BBE2-803150506F69}" type="presParOf" srcId="{EB348157-8653-D544-9BF2-A82F759FDE96}" destId="{E973C2DF-9C6C-0C4E-A645-5583CF341E83}" srcOrd="0" destOrd="0" presId="urn:microsoft.com/office/officeart/2005/8/layout/venn1"/>
    <dgm:cxn modelId="{4F65A2F9-D64E-6F49-A495-863ABB40C84B}" type="presParOf" srcId="{EB348157-8653-D544-9BF2-A82F759FDE96}" destId="{F2A1E955-EF9E-AF43-827D-1E0AF9BC63DC}" srcOrd="1" destOrd="0" presId="urn:microsoft.com/office/officeart/2005/8/layout/venn1"/>
    <dgm:cxn modelId="{BBF762E2-56A0-D74E-A371-F4962BACC075}" type="presParOf" srcId="{EB348157-8653-D544-9BF2-A82F759FDE96}" destId="{8D75815D-DFCF-E342-B55E-3A3EF7136F27}" srcOrd="2" destOrd="0" presId="urn:microsoft.com/office/officeart/2005/8/layout/venn1"/>
    <dgm:cxn modelId="{4D883013-7F17-2B43-A113-288B8F93043C}" type="presParOf" srcId="{EB348157-8653-D544-9BF2-A82F759FDE96}" destId="{6BBC8BC0-72F2-BA48-8BDD-0A81857AA54D}" srcOrd="3" destOrd="0" presId="urn:microsoft.com/office/officeart/2005/8/layout/ven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993BC-FCDC-2241-98E6-687B6541C6BA}">
      <dsp:nvSpPr>
        <dsp:cNvPr id="0" name=""/>
        <dsp:cNvSpPr/>
      </dsp:nvSpPr>
      <dsp:spPr>
        <a:xfrm>
          <a:off x="102237" y="582549"/>
          <a:ext cx="2521863" cy="252186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Interoceptive Awareness</a:t>
          </a:r>
        </a:p>
      </dsp:txBody>
      <dsp:txXfrm>
        <a:off x="454389" y="879931"/>
        <a:ext cx="1454047" cy="1927099"/>
      </dsp:txXfrm>
    </dsp:sp>
    <dsp:sp modelId="{27C90372-253C-5946-8AD1-A2278F8CC289}">
      <dsp:nvSpPr>
        <dsp:cNvPr id="0" name=""/>
        <dsp:cNvSpPr/>
      </dsp:nvSpPr>
      <dsp:spPr>
        <a:xfrm>
          <a:off x="1919796" y="582549"/>
          <a:ext cx="2521863" cy="252186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a:t>Interoceptive Accuracy (</a:t>
          </a:r>
          <a:r>
            <a:rPr lang="en-US" sz="2100" kern="1200" dirty="0" err="1"/>
            <a:t>IAcc</a:t>
          </a:r>
          <a:r>
            <a:rPr lang="en-US" sz="2100" kern="1200" dirty="0"/>
            <a:t>)</a:t>
          </a:r>
        </a:p>
      </dsp:txBody>
      <dsp:txXfrm>
        <a:off x="2635460" y="879931"/>
        <a:ext cx="1454047" cy="1927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51EBF-B719-C947-B269-6E885E91DA25}">
      <dsp:nvSpPr>
        <dsp:cNvPr id="0" name=""/>
        <dsp:cNvSpPr/>
      </dsp:nvSpPr>
      <dsp:spPr>
        <a:xfrm>
          <a:off x="0" y="439252"/>
          <a:ext cx="10815536"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8A205-3BAE-8F4F-A6F1-E7D0C48B92CA}">
      <dsp:nvSpPr>
        <dsp:cNvPr id="0" name=""/>
        <dsp:cNvSpPr/>
      </dsp:nvSpPr>
      <dsp:spPr>
        <a:xfrm>
          <a:off x="540776" y="40732"/>
          <a:ext cx="9434673"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161" tIns="0" rIns="286161" bIns="0" numCol="1" spcCol="1270" anchor="ctr" anchorCtr="0">
          <a:noAutofit/>
        </a:bodyPr>
        <a:lstStyle/>
        <a:p>
          <a:pPr lvl="0" algn="l" defTabSz="1066800">
            <a:lnSpc>
              <a:spcPct val="90000"/>
            </a:lnSpc>
            <a:spcBef>
              <a:spcPct val="0"/>
            </a:spcBef>
            <a:spcAft>
              <a:spcPct val="35000"/>
            </a:spcAft>
          </a:pPr>
          <a:r>
            <a:rPr lang="en-US" sz="2400" b="1" kern="1200" dirty="0"/>
            <a:t>4.1: Awareness of the nature of mental states </a:t>
          </a:r>
        </a:p>
      </dsp:txBody>
      <dsp:txXfrm>
        <a:off x="579684" y="79640"/>
        <a:ext cx="9356857" cy="719224"/>
      </dsp:txXfrm>
    </dsp:sp>
    <dsp:sp modelId="{36A96870-5C03-AB44-9E70-C82EA702A587}">
      <dsp:nvSpPr>
        <dsp:cNvPr id="0" name=""/>
        <dsp:cNvSpPr/>
      </dsp:nvSpPr>
      <dsp:spPr>
        <a:xfrm>
          <a:off x="0" y="1663972"/>
          <a:ext cx="10815536"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4FED50-0A4C-8D49-95B3-C3F185CB89A5}">
      <dsp:nvSpPr>
        <dsp:cNvPr id="0" name=""/>
        <dsp:cNvSpPr/>
      </dsp:nvSpPr>
      <dsp:spPr>
        <a:xfrm>
          <a:off x="540776" y="1265452"/>
          <a:ext cx="9398257"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161" tIns="0" rIns="286161" bIns="0" numCol="1" spcCol="1270" anchor="ctr" anchorCtr="0">
          <a:noAutofit/>
        </a:bodyPr>
        <a:lstStyle/>
        <a:p>
          <a:pPr lvl="0" algn="l" defTabSz="1066800">
            <a:lnSpc>
              <a:spcPct val="90000"/>
            </a:lnSpc>
            <a:spcBef>
              <a:spcPct val="0"/>
            </a:spcBef>
            <a:spcAft>
              <a:spcPct val="35000"/>
            </a:spcAft>
          </a:pPr>
          <a:r>
            <a:rPr lang="en-US" sz="2400" b="1" kern="1200" dirty="0"/>
            <a:t>4.2: The explicit effort to tease out mental states underlying behavior</a:t>
          </a:r>
        </a:p>
      </dsp:txBody>
      <dsp:txXfrm>
        <a:off x="579684" y="1304360"/>
        <a:ext cx="9320441" cy="719224"/>
      </dsp:txXfrm>
    </dsp:sp>
    <dsp:sp modelId="{57422E0D-9AEC-A444-B083-37731871D0C5}">
      <dsp:nvSpPr>
        <dsp:cNvPr id="0" name=""/>
        <dsp:cNvSpPr/>
      </dsp:nvSpPr>
      <dsp:spPr>
        <a:xfrm>
          <a:off x="0" y="2846090"/>
          <a:ext cx="10815536"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A4A3F8-F187-3D4B-BAD6-FBE71212B106}">
      <dsp:nvSpPr>
        <dsp:cNvPr id="0" name=""/>
        <dsp:cNvSpPr/>
      </dsp:nvSpPr>
      <dsp:spPr>
        <a:xfrm>
          <a:off x="540776" y="2490173"/>
          <a:ext cx="9398257"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161" tIns="0" rIns="286161" bIns="0" numCol="1" spcCol="1270" anchor="ctr" anchorCtr="0">
          <a:noAutofit/>
        </a:bodyPr>
        <a:lstStyle/>
        <a:p>
          <a:pPr lvl="0" algn="l" defTabSz="1066800">
            <a:lnSpc>
              <a:spcPct val="90000"/>
            </a:lnSpc>
            <a:spcBef>
              <a:spcPct val="0"/>
            </a:spcBef>
            <a:spcAft>
              <a:spcPct val="35000"/>
            </a:spcAft>
          </a:pPr>
          <a:r>
            <a:rPr lang="en-US" sz="2400" b="1" kern="1200" dirty="0"/>
            <a:t>4.3: Recognizing developmental aspects of mental states</a:t>
          </a:r>
        </a:p>
      </dsp:txBody>
      <dsp:txXfrm>
        <a:off x="579684" y="2529081"/>
        <a:ext cx="9320441" cy="719224"/>
      </dsp:txXfrm>
    </dsp:sp>
    <dsp:sp modelId="{1CBA88CD-C2AD-9D40-B7D4-EB9FE3FEABD9}">
      <dsp:nvSpPr>
        <dsp:cNvPr id="0" name=""/>
        <dsp:cNvSpPr/>
      </dsp:nvSpPr>
      <dsp:spPr>
        <a:xfrm>
          <a:off x="0" y="4113413"/>
          <a:ext cx="10815536" cy="680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1DC96C-2595-7448-92A1-6C2B04B9BBF6}">
      <dsp:nvSpPr>
        <dsp:cNvPr id="0" name=""/>
        <dsp:cNvSpPr/>
      </dsp:nvSpPr>
      <dsp:spPr>
        <a:xfrm>
          <a:off x="540776" y="3714893"/>
          <a:ext cx="9368276" cy="797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6161" tIns="0" rIns="286161" bIns="0" numCol="1" spcCol="1270" anchor="ctr" anchorCtr="0">
          <a:noAutofit/>
        </a:bodyPr>
        <a:lstStyle/>
        <a:p>
          <a:pPr lvl="0" algn="l" defTabSz="1066800">
            <a:lnSpc>
              <a:spcPct val="90000"/>
            </a:lnSpc>
            <a:spcBef>
              <a:spcPct val="0"/>
            </a:spcBef>
            <a:spcAft>
              <a:spcPct val="35000"/>
            </a:spcAft>
          </a:pPr>
          <a:r>
            <a:rPr lang="en-US" sz="2400" b="1" kern="1200" dirty="0"/>
            <a:t>4.4: Mental states in relation to the interviewer</a:t>
          </a:r>
        </a:p>
      </dsp:txBody>
      <dsp:txXfrm>
        <a:off x="579684" y="3753801"/>
        <a:ext cx="9290460" cy="719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9B9C3-D467-2C4B-BB9E-ECE2E6AB00B9}">
      <dsp:nvSpPr>
        <dsp:cNvPr id="0" name=""/>
        <dsp:cNvSpPr/>
      </dsp:nvSpPr>
      <dsp:spPr>
        <a:xfrm>
          <a:off x="0" y="27774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38676F-4A90-954C-8FC1-5E54049DF9EF}">
      <dsp:nvSpPr>
        <dsp:cNvPr id="0" name=""/>
        <dsp:cNvSpPr/>
      </dsp:nvSpPr>
      <dsp:spPr>
        <a:xfrm>
          <a:off x="525780" y="41588"/>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en-US" sz="2400" b="1" kern="1200" dirty="0"/>
            <a:t>6.2: Rejection of RF</a:t>
          </a:r>
        </a:p>
      </dsp:txBody>
      <dsp:txXfrm>
        <a:off x="548837" y="64645"/>
        <a:ext cx="7314806" cy="426206"/>
      </dsp:txXfrm>
    </dsp:sp>
    <dsp:sp modelId="{A29D12D9-83F5-A847-8AE9-BE9F50A4B566}">
      <dsp:nvSpPr>
        <dsp:cNvPr id="0" name=""/>
        <dsp:cNvSpPr/>
      </dsp:nvSpPr>
      <dsp:spPr>
        <a:xfrm>
          <a:off x="0" y="100350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908C34-21ED-7944-8587-FFA3B69A4E8F}">
      <dsp:nvSpPr>
        <dsp:cNvPr id="0" name=""/>
        <dsp:cNvSpPr/>
      </dsp:nvSpPr>
      <dsp:spPr>
        <a:xfrm>
          <a:off x="525780" y="767349"/>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en-US" sz="2400" b="1" kern="1200" dirty="0"/>
            <a:t>6.3 Unintegrated, bizarre or inappropriate RF </a:t>
          </a:r>
        </a:p>
      </dsp:txBody>
      <dsp:txXfrm>
        <a:off x="548837" y="790406"/>
        <a:ext cx="7314806" cy="426206"/>
      </dsp:txXfrm>
    </dsp:sp>
    <dsp:sp modelId="{D25B4FD7-E7DF-C941-B682-E96028ED4260}">
      <dsp:nvSpPr>
        <dsp:cNvPr id="0" name=""/>
        <dsp:cNvSpPr/>
      </dsp:nvSpPr>
      <dsp:spPr>
        <a:xfrm>
          <a:off x="0" y="172926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EB96FCE-7D0A-8C4A-B496-568E36DF52D9}">
      <dsp:nvSpPr>
        <dsp:cNvPr id="0" name=""/>
        <dsp:cNvSpPr/>
      </dsp:nvSpPr>
      <dsp:spPr>
        <a:xfrm>
          <a:off x="525780" y="1493108"/>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en-US" sz="2400" b="1" kern="1200" dirty="0"/>
            <a:t>6.4 Disavowal of RF</a:t>
          </a:r>
        </a:p>
      </dsp:txBody>
      <dsp:txXfrm>
        <a:off x="548837" y="1516165"/>
        <a:ext cx="7314806" cy="426206"/>
      </dsp:txXfrm>
    </dsp:sp>
    <dsp:sp modelId="{04B2721A-07C0-7244-99EC-DEFA8D634279}">
      <dsp:nvSpPr>
        <dsp:cNvPr id="0" name=""/>
        <dsp:cNvSpPr/>
      </dsp:nvSpPr>
      <dsp:spPr>
        <a:xfrm>
          <a:off x="0" y="245502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B85A17-808A-8942-9709-90C96366C714}">
      <dsp:nvSpPr>
        <dsp:cNvPr id="0" name=""/>
        <dsp:cNvSpPr/>
      </dsp:nvSpPr>
      <dsp:spPr>
        <a:xfrm>
          <a:off x="525780" y="2218868"/>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en-US" sz="2400" b="1" kern="1200" dirty="0"/>
            <a:t>6.5 Distorting or self-serving RF </a:t>
          </a:r>
        </a:p>
      </dsp:txBody>
      <dsp:txXfrm>
        <a:off x="548837" y="2241925"/>
        <a:ext cx="7314806" cy="426206"/>
      </dsp:txXfrm>
    </dsp:sp>
    <dsp:sp modelId="{3022CB27-4B80-184B-8A8D-B9F274A4143D}">
      <dsp:nvSpPr>
        <dsp:cNvPr id="0" name=""/>
        <dsp:cNvSpPr/>
      </dsp:nvSpPr>
      <dsp:spPr>
        <a:xfrm>
          <a:off x="0" y="3180789"/>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8B299D-B4C3-CC48-A3D0-20818A24E9BB}">
      <dsp:nvSpPr>
        <dsp:cNvPr id="0" name=""/>
        <dsp:cNvSpPr/>
      </dsp:nvSpPr>
      <dsp:spPr>
        <a:xfrm>
          <a:off x="525780" y="2944629"/>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en-US" sz="2400" b="1" kern="1200" dirty="0"/>
            <a:t>6.6 Naive or simplistic RF </a:t>
          </a:r>
        </a:p>
      </dsp:txBody>
      <dsp:txXfrm>
        <a:off x="548837" y="2967686"/>
        <a:ext cx="7314806" cy="426206"/>
      </dsp:txXfrm>
    </dsp:sp>
    <dsp:sp modelId="{2A301F45-C312-A940-91ED-D63F1796DE4C}">
      <dsp:nvSpPr>
        <dsp:cNvPr id="0" name=""/>
        <dsp:cNvSpPr/>
      </dsp:nvSpPr>
      <dsp:spPr>
        <a:xfrm>
          <a:off x="0" y="3906549"/>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929347-3D5F-3043-BA0E-ADC2C0FC7796}">
      <dsp:nvSpPr>
        <dsp:cNvPr id="0" name=""/>
        <dsp:cNvSpPr/>
      </dsp:nvSpPr>
      <dsp:spPr>
        <a:xfrm>
          <a:off x="525780" y="3670389"/>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en-US" sz="2400" b="1" kern="1200" dirty="0"/>
            <a:t>6.7 Overly-analytical or hyperactive RF</a:t>
          </a:r>
        </a:p>
      </dsp:txBody>
      <dsp:txXfrm>
        <a:off x="548837" y="3693446"/>
        <a:ext cx="7314806"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3C2DF-9C6C-0C4E-A645-5583CF341E83}">
      <dsp:nvSpPr>
        <dsp:cNvPr id="0" name=""/>
        <dsp:cNvSpPr/>
      </dsp:nvSpPr>
      <dsp:spPr>
        <a:xfrm>
          <a:off x="827436" y="679345"/>
          <a:ext cx="3664134" cy="366413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a:off x="1339095" y="1111425"/>
        <a:ext cx="2112654" cy="2799974"/>
      </dsp:txXfrm>
    </dsp:sp>
    <dsp:sp modelId="{8D75815D-DFCF-E342-B55E-3A3EF7136F27}">
      <dsp:nvSpPr>
        <dsp:cNvPr id="0" name=""/>
        <dsp:cNvSpPr/>
      </dsp:nvSpPr>
      <dsp:spPr>
        <a:xfrm>
          <a:off x="2192073" y="679345"/>
          <a:ext cx="3664134" cy="366413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a:t>	</a:t>
          </a:r>
          <a:r>
            <a:rPr lang="en-US" sz="3200" kern="1200" dirty="0" err="1"/>
            <a:t>IAcc</a:t>
          </a:r>
          <a:endParaRPr lang="en-US" sz="3200" kern="1200" dirty="0"/>
        </a:p>
      </dsp:txBody>
      <dsp:txXfrm>
        <a:off x="3231895" y="1111425"/>
        <a:ext cx="2112654" cy="27999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3C2DF-9C6C-0C4E-A645-5583CF341E83}">
      <dsp:nvSpPr>
        <dsp:cNvPr id="0" name=""/>
        <dsp:cNvSpPr/>
      </dsp:nvSpPr>
      <dsp:spPr>
        <a:xfrm>
          <a:off x="827436" y="679345"/>
          <a:ext cx="3664134" cy="366413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endParaRPr lang="en-US" sz="6500" kern="1200" dirty="0"/>
        </a:p>
      </dsp:txBody>
      <dsp:txXfrm>
        <a:off x="1339095" y="1111425"/>
        <a:ext cx="2112654" cy="2799974"/>
      </dsp:txXfrm>
    </dsp:sp>
    <dsp:sp modelId="{8D75815D-DFCF-E342-B55E-3A3EF7136F27}">
      <dsp:nvSpPr>
        <dsp:cNvPr id="0" name=""/>
        <dsp:cNvSpPr/>
      </dsp:nvSpPr>
      <dsp:spPr>
        <a:xfrm>
          <a:off x="2192073" y="679345"/>
          <a:ext cx="3664134" cy="366413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a:t>	</a:t>
          </a:r>
        </a:p>
      </dsp:txBody>
      <dsp:txXfrm>
        <a:off x="3231895" y="1111425"/>
        <a:ext cx="2112654" cy="279997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A9BA7F5-C19C-4E4E-AF94-80024AD945F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EA4C7B8-295F-8144-8F52-990564CCF1C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5A64CD-ADFA-6A47-AB85-5377A47429B7}" type="datetimeFigureOut">
              <a:rPr lang="en-US" smtClean="0"/>
              <a:t>8/12/19</a:t>
            </a:fld>
            <a:endParaRPr lang="en-US"/>
          </a:p>
        </p:txBody>
      </p:sp>
      <p:sp>
        <p:nvSpPr>
          <p:cNvPr id="4" name="Footer Placeholder 3">
            <a:extLst>
              <a:ext uri="{FF2B5EF4-FFF2-40B4-BE49-F238E27FC236}">
                <a16:creationId xmlns:a16="http://schemas.microsoft.com/office/drawing/2014/main" xmlns="" id="{A6025145-1BD4-C84C-AEDD-A5A5503FFA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8583A2DF-3865-CB4F-9317-3573E0E41E4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2E69DA-35CC-074D-A6DF-E43706665D06}" type="slidenum">
              <a:rPr lang="en-US" smtClean="0"/>
              <a:t>‹#›</a:t>
            </a:fld>
            <a:endParaRPr lang="en-US"/>
          </a:p>
        </p:txBody>
      </p:sp>
    </p:spTree>
    <p:extLst>
      <p:ext uri="{BB962C8B-B14F-4D97-AF65-F5344CB8AC3E}">
        <p14:creationId xmlns:p14="http://schemas.microsoft.com/office/powerpoint/2010/main" val="4153055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56093D-B1CC-9849-B6C7-7B27B906378F}" type="datetimeFigureOut">
              <a:rPr lang="en-US" smtClean="0"/>
              <a:t>8/12/19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DF0417-4A77-0641-AA26-FC3BAD72AD99}" type="slidenum">
              <a:rPr lang="en-US" smtClean="0"/>
              <a:t>‹#›</a:t>
            </a:fld>
            <a:endParaRPr lang="en-US"/>
          </a:p>
        </p:txBody>
      </p:sp>
    </p:spTree>
    <p:extLst>
      <p:ext uri="{BB962C8B-B14F-4D97-AF65-F5344CB8AC3E}">
        <p14:creationId xmlns:p14="http://schemas.microsoft.com/office/powerpoint/2010/main" val="4035285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effectLst/>
            </a:endParaRPr>
          </a:p>
        </p:txBody>
      </p:sp>
      <p:sp>
        <p:nvSpPr>
          <p:cNvPr id="4" name="Slide Number Placeholder 3"/>
          <p:cNvSpPr>
            <a:spLocks noGrp="1"/>
          </p:cNvSpPr>
          <p:nvPr>
            <p:ph type="sldNum" sz="quarter" idx="5"/>
          </p:nvPr>
        </p:nvSpPr>
        <p:spPr/>
        <p:txBody>
          <a:bodyPr/>
          <a:lstStyle/>
          <a:p>
            <a:fld id="{90DF0417-4A77-0641-AA26-FC3BAD72AD99}" type="slidenum">
              <a:rPr lang="en-US" smtClean="0"/>
              <a:t>1</a:t>
            </a:fld>
            <a:endParaRPr lang="en-US"/>
          </a:p>
        </p:txBody>
      </p:sp>
    </p:spTree>
    <p:extLst>
      <p:ext uri="{BB962C8B-B14F-4D97-AF65-F5344CB8AC3E}">
        <p14:creationId xmlns:p14="http://schemas.microsoft.com/office/powerpoint/2010/main" val="291856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10</a:t>
            </a:fld>
            <a:endParaRPr lang="en-US"/>
          </a:p>
        </p:txBody>
      </p:sp>
    </p:spTree>
    <p:extLst>
      <p:ext uri="{BB962C8B-B14F-4D97-AF65-F5344CB8AC3E}">
        <p14:creationId xmlns:p14="http://schemas.microsoft.com/office/powerpoint/2010/main" val="2843769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11</a:t>
            </a:fld>
            <a:endParaRPr lang="en-US"/>
          </a:p>
        </p:txBody>
      </p:sp>
    </p:spTree>
    <p:extLst>
      <p:ext uri="{BB962C8B-B14F-4D97-AF65-F5344CB8AC3E}">
        <p14:creationId xmlns:p14="http://schemas.microsoft.com/office/powerpoint/2010/main" val="1967764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12</a:t>
            </a:fld>
            <a:endParaRPr lang="en-US"/>
          </a:p>
        </p:txBody>
      </p:sp>
    </p:spTree>
    <p:extLst>
      <p:ext uri="{BB962C8B-B14F-4D97-AF65-F5344CB8AC3E}">
        <p14:creationId xmlns:p14="http://schemas.microsoft.com/office/powerpoint/2010/main" val="3816610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13</a:t>
            </a:fld>
            <a:endParaRPr lang="en-US"/>
          </a:p>
        </p:txBody>
      </p:sp>
    </p:spTree>
    <p:extLst>
      <p:ext uri="{BB962C8B-B14F-4D97-AF65-F5344CB8AC3E}">
        <p14:creationId xmlns:p14="http://schemas.microsoft.com/office/powerpoint/2010/main" val="3845140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14</a:t>
            </a:fld>
            <a:endParaRPr lang="en-US"/>
          </a:p>
        </p:txBody>
      </p:sp>
    </p:spTree>
    <p:extLst>
      <p:ext uri="{BB962C8B-B14F-4D97-AF65-F5344CB8AC3E}">
        <p14:creationId xmlns:p14="http://schemas.microsoft.com/office/powerpoint/2010/main" val="3105863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15</a:t>
            </a:fld>
            <a:endParaRPr lang="en-US"/>
          </a:p>
        </p:txBody>
      </p:sp>
    </p:spTree>
    <p:extLst>
      <p:ext uri="{BB962C8B-B14F-4D97-AF65-F5344CB8AC3E}">
        <p14:creationId xmlns:p14="http://schemas.microsoft.com/office/powerpoint/2010/main" val="1616680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16</a:t>
            </a:fld>
            <a:endParaRPr lang="en-US"/>
          </a:p>
        </p:txBody>
      </p:sp>
    </p:spTree>
    <p:extLst>
      <p:ext uri="{BB962C8B-B14F-4D97-AF65-F5344CB8AC3E}">
        <p14:creationId xmlns:p14="http://schemas.microsoft.com/office/powerpoint/2010/main" val="628809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0DF0417-4A77-0641-AA26-FC3BAD72AD99}" type="slidenum">
              <a:rPr lang="en-US" smtClean="0"/>
              <a:t>17</a:t>
            </a:fld>
            <a:endParaRPr lang="en-US"/>
          </a:p>
        </p:txBody>
      </p:sp>
    </p:spTree>
    <p:extLst>
      <p:ext uri="{BB962C8B-B14F-4D97-AF65-F5344CB8AC3E}">
        <p14:creationId xmlns:p14="http://schemas.microsoft.com/office/powerpoint/2010/main" val="1686898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18</a:t>
            </a:fld>
            <a:endParaRPr lang="en-US"/>
          </a:p>
        </p:txBody>
      </p:sp>
    </p:spTree>
    <p:extLst>
      <p:ext uri="{BB962C8B-B14F-4D97-AF65-F5344CB8AC3E}">
        <p14:creationId xmlns:p14="http://schemas.microsoft.com/office/powerpoint/2010/main" val="209109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19</a:t>
            </a:fld>
            <a:endParaRPr lang="en-US"/>
          </a:p>
        </p:txBody>
      </p:sp>
    </p:spTree>
    <p:extLst>
      <p:ext uri="{BB962C8B-B14F-4D97-AF65-F5344CB8AC3E}">
        <p14:creationId xmlns:p14="http://schemas.microsoft.com/office/powerpoint/2010/main" val="676255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2</a:t>
            </a:fld>
            <a:endParaRPr lang="en-US"/>
          </a:p>
        </p:txBody>
      </p:sp>
    </p:spTree>
    <p:extLst>
      <p:ext uri="{BB962C8B-B14F-4D97-AF65-F5344CB8AC3E}">
        <p14:creationId xmlns:p14="http://schemas.microsoft.com/office/powerpoint/2010/main" val="1821339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20</a:t>
            </a:fld>
            <a:endParaRPr lang="en-US"/>
          </a:p>
        </p:txBody>
      </p:sp>
    </p:spTree>
    <p:extLst>
      <p:ext uri="{BB962C8B-B14F-4D97-AF65-F5344CB8AC3E}">
        <p14:creationId xmlns:p14="http://schemas.microsoft.com/office/powerpoint/2010/main" val="893855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21</a:t>
            </a:fld>
            <a:endParaRPr lang="en-US"/>
          </a:p>
        </p:txBody>
      </p:sp>
    </p:spTree>
    <p:extLst>
      <p:ext uri="{BB962C8B-B14F-4D97-AF65-F5344CB8AC3E}">
        <p14:creationId xmlns:p14="http://schemas.microsoft.com/office/powerpoint/2010/main" val="29721560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0DF0417-4A77-0641-AA26-FC3BAD72AD99}" type="slidenum">
              <a:rPr lang="en-US" smtClean="0"/>
              <a:t>22</a:t>
            </a:fld>
            <a:endParaRPr lang="en-US"/>
          </a:p>
        </p:txBody>
      </p:sp>
    </p:spTree>
    <p:extLst>
      <p:ext uri="{BB962C8B-B14F-4D97-AF65-F5344CB8AC3E}">
        <p14:creationId xmlns:p14="http://schemas.microsoft.com/office/powerpoint/2010/main" val="4190151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3</a:t>
            </a:fld>
            <a:endParaRPr lang="en-US"/>
          </a:p>
        </p:txBody>
      </p:sp>
    </p:spTree>
    <p:extLst>
      <p:ext uri="{BB962C8B-B14F-4D97-AF65-F5344CB8AC3E}">
        <p14:creationId xmlns:p14="http://schemas.microsoft.com/office/powerpoint/2010/main" val="3046250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4</a:t>
            </a:fld>
            <a:endParaRPr lang="en-US"/>
          </a:p>
        </p:txBody>
      </p:sp>
    </p:spTree>
    <p:extLst>
      <p:ext uri="{BB962C8B-B14F-4D97-AF65-F5344CB8AC3E}">
        <p14:creationId xmlns:p14="http://schemas.microsoft.com/office/powerpoint/2010/main" val="3292276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0DF0417-4A77-0641-AA26-FC3BAD72AD99}" type="slidenum">
              <a:rPr lang="en-US" smtClean="0"/>
              <a:t>5</a:t>
            </a:fld>
            <a:endParaRPr lang="en-US"/>
          </a:p>
        </p:txBody>
      </p:sp>
    </p:spTree>
    <p:extLst>
      <p:ext uri="{BB962C8B-B14F-4D97-AF65-F5344CB8AC3E}">
        <p14:creationId xmlns:p14="http://schemas.microsoft.com/office/powerpoint/2010/main" val="3121899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6</a:t>
            </a:fld>
            <a:endParaRPr lang="en-US"/>
          </a:p>
        </p:txBody>
      </p:sp>
    </p:spTree>
    <p:extLst>
      <p:ext uri="{BB962C8B-B14F-4D97-AF65-F5344CB8AC3E}">
        <p14:creationId xmlns:p14="http://schemas.microsoft.com/office/powerpoint/2010/main" val="2630820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7</a:t>
            </a:fld>
            <a:endParaRPr lang="en-US"/>
          </a:p>
        </p:txBody>
      </p:sp>
    </p:spTree>
    <p:extLst>
      <p:ext uri="{BB962C8B-B14F-4D97-AF65-F5344CB8AC3E}">
        <p14:creationId xmlns:p14="http://schemas.microsoft.com/office/powerpoint/2010/main" val="3456898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DF0417-4A77-0641-AA26-FC3BAD72AD99}" type="slidenum">
              <a:rPr lang="en-US" smtClean="0"/>
              <a:t>8</a:t>
            </a:fld>
            <a:endParaRPr lang="en-US"/>
          </a:p>
        </p:txBody>
      </p:sp>
    </p:spTree>
    <p:extLst>
      <p:ext uri="{BB962C8B-B14F-4D97-AF65-F5344CB8AC3E}">
        <p14:creationId xmlns:p14="http://schemas.microsoft.com/office/powerpoint/2010/main" val="3835764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0DF0417-4A77-0641-AA26-FC3BAD72AD99}" type="slidenum">
              <a:rPr lang="en-US" smtClean="0"/>
              <a:t>9</a:t>
            </a:fld>
            <a:endParaRPr lang="en-US"/>
          </a:p>
        </p:txBody>
      </p:sp>
    </p:spTree>
    <p:extLst>
      <p:ext uri="{BB962C8B-B14F-4D97-AF65-F5344CB8AC3E}">
        <p14:creationId xmlns:p14="http://schemas.microsoft.com/office/powerpoint/2010/main" val="162057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9D3D46-9B07-2440-B5FA-C8661A14589D}" type="datetime1">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35737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063BE2-DD76-8F49-9D13-CD1537B7B682}" type="datetime1">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2090755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DF5B5-2E59-5C47-B8AA-49A7618F3B4C}" type="datetime1">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2700636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282F21-C86E-EB4B-9CB9-613B0C5A7D55}" type="datetime1">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2527456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93186-98B3-6E41-817E-D1999476F791}" type="datetime1">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1529140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DF6E1B-6652-C448-8244-A4092762A76B}" type="datetime1">
              <a:rPr lang="en-US" smtClean="0"/>
              <a:t>8/12/19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142554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40407D-3EFE-4440-85EC-CF1A21EC880A}" type="datetime1">
              <a:rPr lang="en-US" smtClean="0"/>
              <a:t>8/12/19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1888737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0B9B15-9EFC-5746-8DFB-14E1EC6A3EBA}" type="datetime1">
              <a:rPr lang="en-US" smtClean="0"/>
              <a:t>8/12/19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303286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E6394-3439-7B4C-B7D1-F6F54C135603}" type="datetime1">
              <a:rPr lang="en-US" smtClean="0"/>
              <a:t>8/12/19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1545084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810786-81AA-5C46-AF2B-12E8116AE8CF}" type="datetime1">
              <a:rPr lang="en-US" smtClean="0"/>
              <a:t>8/12/19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3404988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7C0262-4CC3-2742-AA47-8BB6AC724258}" type="datetime1">
              <a:rPr lang="en-US" smtClean="0"/>
              <a:t>8/12/19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F4B46-D9A4-4146-8B0B-E27D8D147F79}" type="slidenum">
              <a:rPr lang="en-US" smtClean="0"/>
              <a:t>‹#›</a:t>
            </a:fld>
            <a:endParaRPr lang="en-US"/>
          </a:p>
        </p:txBody>
      </p:sp>
    </p:spTree>
    <p:extLst>
      <p:ext uri="{BB962C8B-B14F-4D97-AF65-F5344CB8AC3E}">
        <p14:creationId xmlns:p14="http://schemas.microsoft.com/office/powerpoint/2010/main" val="26003320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5185C-7AED-EC4D-8537-E9BD10711286}" type="datetime1">
              <a:rPr lang="en-US" smtClean="0"/>
              <a:t>8/12/19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F4B46-D9A4-4146-8B0B-E27D8D147F79}" type="slidenum">
              <a:rPr lang="en-US" smtClean="0"/>
              <a:t>‹#›</a:t>
            </a:fld>
            <a:endParaRPr lang="en-US"/>
          </a:p>
        </p:txBody>
      </p:sp>
    </p:spTree>
    <p:extLst>
      <p:ext uri="{BB962C8B-B14F-4D97-AF65-F5344CB8AC3E}">
        <p14:creationId xmlns:p14="http://schemas.microsoft.com/office/powerpoint/2010/main" val="29134235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1" Type="http://schemas.openxmlformats.org/officeDocument/2006/relationships/diagramColors" Target="../diagrams/colors5.xml"/><Relationship Id="rId12"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8" Type="http://schemas.openxmlformats.org/officeDocument/2006/relationships/diagramData" Target="../diagrams/data5.xml"/><Relationship Id="rId9" Type="http://schemas.openxmlformats.org/officeDocument/2006/relationships/diagramLayout" Target="../diagrams/layout5.xml"/><Relationship Id="rId10"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A0CF1408-B9DB-514C-B54A-CF47E289A138}"/>
              </a:ext>
            </a:extLst>
          </p:cNvPr>
          <p:cNvSpPr>
            <a:spLocks noGrp="1"/>
          </p:cNvSpPr>
          <p:nvPr>
            <p:ph type="subTitle" idx="1"/>
          </p:nvPr>
        </p:nvSpPr>
        <p:spPr>
          <a:xfrm>
            <a:off x="1523999" y="4602028"/>
            <a:ext cx="9144000" cy="1655762"/>
          </a:xfrm>
        </p:spPr>
        <p:txBody>
          <a:bodyPr>
            <a:normAutofit/>
          </a:bodyPr>
          <a:lstStyle/>
          <a:p>
            <a:r>
              <a:rPr lang="en-US" sz="3000" dirty="0" err="1"/>
              <a:t>Hally</a:t>
            </a:r>
            <a:r>
              <a:rPr lang="en-US" sz="3000" dirty="0"/>
              <a:t> </a:t>
            </a:r>
            <a:r>
              <a:rPr lang="en-US" sz="3000" dirty="0" err="1"/>
              <a:t>Wolhandler</a:t>
            </a:r>
            <a:endParaRPr lang="en-US" sz="3000" dirty="0"/>
          </a:p>
          <a:p>
            <a:r>
              <a:rPr lang="en-US" sz="3000" dirty="0"/>
              <a:t>Master’s Thesis Proposal</a:t>
            </a:r>
          </a:p>
          <a:p>
            <a:r>
              <a:rPr lang="en-US" sz="3000" dirty="0"/>
              <a:t>The New School</a:t>
            </a:r>
          </a:p>
        </p:txBody>
      </p:sp>
      <p:sp>
        <p:nvSpPr>
          <p:cNvPr id="4" name="Slide Number Placeholder 3">
            <a:extLst>
              <a:ext uri="{FF2B5EF4-FFF2-40B4-BE49-F238E27FC236}">
                <a16:creationId xmlns:a16="http://schemas.microsoft.com/office/drawing/2014/main" xmlns="" id="{F7D8A0DC-F408-AB45-A9C4-F15253B69E68}"/>
              </a:ext>
            </a:extLst>
          </p:cNvPr>
          <p:cNvSpPr>
            <a:spLocks noGrp="1"/>
          </p:cNvSpPr>
          <p:nvPr>
            <p:ph type="sldNum" sz="quarter" idx="12"/>
          </p:nvPr>
        </p:nvSpPr>
        <p:spPr/>
        <p:txBody>
          <a:bodyPr/>
          <a:lstStyle/>
          <a:p>
            <a:fld id="{B62F4B46-D9A4-4146-8B0B-E27D8D147F79}" type="slidenum">
              <a:rPr lang="en-US" smtClean="0"/>
              <a:t>1</a:t>
            </a:fld>
            <a:endParaRPr lang="en-US"/>
          </a:p>
        </p:txBody>
      </p:sp>
      <p:sp>
        <p:nvSpPr>
          <p:cNvPr id="6" name="Snip Diagonal Corner Rectangle 5">
            <a:extLst>
              <a:ext uri="{FF2B5EF4-FFF2-40B4-BE49-F238E27FC236}">
                <a16:creationId xmlns:a16="http://schemas.microsoft.com/office/drawing/2014/main" xmlns="" id="{D5794713-AB84-3546-BCE8-E7E73E5EC759}"/>
              </a:ext>
            </a:extLst>
          </p:cNvPr>
          <p:cNvSpPr/>
          <p:nvPr/>
        </p:nvSpPr>
        <p:spPr>
          <a:xfrm>
            <a:off x="1399972" y="1001544"/>
            <a:ext cx="9392055" cy="2479675"/>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b="1" dirty="0">
                <a:latin typeface="Helvetica Light" panose="020B0403020202020204" pitchFamily="34" charset="0"/>
              </a:rPr>
              <a:t>Reflective Functioning, Interoception, and Art Experience</a:t>
            </a:r>
            <a:endParaRPr lang="en-US" sz="5000" b="1" dirty="0">
              <a:solidFill>
                <a:sysClr val="windowText" lastClr="000000"/>
              </a:solidFill>
            </a:endParaRPr>
          </a:p>
        </p:txBody>
      </p:sp>
    </p:spTree>
    <p:extLst>
      <p:ext uri="{BB962C8B-B14F-4D97-AF65-F5344CB8AC3E}">
        <p14:creationId xmlns:p14="http://schemas.microsoft.com/office/powerpoint/2010/main" val="1095203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1843F2-BA85-8345-84E0-E88CF87A5B24}"/>
              </a:ext>
            </a:extLst>
          </p:cNvPr>
          <p:cNvSpPr>
            <a:spLocks noGrp="1"/>
          </p:cNvSpPr>
          <p:nvPr>
            <p:ph type="title"/>
          </p:nvPr>
        </p:nvSpPr>
        <p:spPr/>
        <p:txBody>
          <a:bodyPr/>
          <a:lstStyle/>
          <a:p>
            <a:r>
              <a:rPr lang="en-US" dirty="0"/>
              <a:t>Reflective Functioning Links</a:t>
            </a:r>
          </a:p>
        </p:txBody>
      </p:sp>
      <p:sp>
        <p:nvSpPr>
          <p:cNvPr id="3" name="Content Placeholder 2">
            <a:extLst>
              <a:ext uri="{FF2B5EF4-FFF2-40B4-BE49-F238E27FC236}">
                <a16:creationId xmlns:a16="http://schemas.microsoft.com/office/drawing/2014/main" xmlns="" id="{79D6611B-F2B5-1F49-BB48-6DFF20583D02}"/>
              </a:ext>
            </a:extLst>
          </p:cNvPr>
          <p:cNvSpPr>
            <a:spLocks noGrp="1"/>
          </p:cNvSpPr>
          <p:nvPr>
            <p:ph idx="1"/>
          </p:nvPr>
        </p:nvSpPr>
        <p:spPr/>
        <p:txBody>
          <a:bodyPr>
            <a:normAutofit fontScale="92500" lnSpcReduction="10000"/>
          </a:bodyPr>
          <a:lstStyle/>
          <a:p>
            <a:r>
              <a:rPr lang="en-US" dirty="0"/>
              <a:t>Higher RF is transmitted through sensitive caregiving (</a:t>
            </a:r>
            <a:r>
              <a:rPr lang="en-US" dirty="0" err="1"/>
              <a:t>Fonagy</a:t>
            </a:r>
            <a:r>
              <a:rPr lang="en-US" dirty="0"/>
              <a:t>, Steele, &amp; Steele, 1998)</a:t>
            </a:r>
          </a:p>
          <a:p>
            <a:r>
              <a:rPr lang="en-US" dirty="0"/>
              <a:t>High RF strongly correlated with attachment security (Steele &amp; Steele, 2008)</a:t>
            </a:r>
          </a:p>
          <a:p>
            <a:r>
              <a:rPr lang="en-US" dirty="0"/>
              <a:t>High RF in parent correlated with secure attachment in child (</a:t>
            </a:r>
            <a:r>
              <a:rPr lang="en-US" dirty="0" err="1"/>
              <a:t>Fonagy</a:t>
            </a:r>
            <a:r>
              <a:rPr lang="en-US" dirty="0"/>
              <a:t>, Steele, &amp; Steele, 1991)</a:t>
            </a:r>
          </a:p>
          <a:p>
            <a:r>
              <a:rPr lang="en-US" dirty="0"/>
              <a:t>RF is a protective factor (Katznelson, 2014)</a:t>
            </a:r>
          </a:p>
          <a:p>
            <a:pPr fontAlgn="base"/>
            <a:r>
              <a:rPr lang="en-US" dirty="0"/>
              <a:t>Lower RF among anorexia patients (Ward et al., 2001); high and low RF in bulimia patients (Pedersen, Lunn, Katznelson, &amp; Poulsen, 2012)</a:t>
            </a:r>
          </a:p>
          <a:p>
            <a:pPr fontAlgn="base"/>
            <a:r>
              <a:rPr lang="en-US" dirty="0"/>
              <a:t>Lower RF in MDD (Fischer-Kern et al., 2013)</a:t>
            </a:r>
          </a:p>
          <a:p>
            <a:pPr fontAlgn="base"/>
            <a:r>
              <a:rPr lang="en-US" dirty="0"/>
              <a:t>Lower RF </a:t>
            </a:r>
            <a:r>
              <a:rPr lang="en-US"/>
              <a:t>among ASD </a:t>
            </a:r>
            <a:r>
              <a:rPr lang="en-US" dirty="0"/>
              <a:t>patients (Taylor, Target, &amp; </a:t>
            </a:r>
            <a:r>
              <a:rPr lang="en-US" dirty="0" err="1"/>
              <a:t>Charman</a:t>
            </a:r>
            <a:r>
              <a:rPr lang="en-US" dirty="0"/>
              <a:t>, 2008)</a:t>
            </a:r>
          </a:p>
          <a:p>
            <a:pPr fontAlgn="base"/>
            <a:endParaRPr lang="en-US" dirty="0"/>
          </a:p>
        </p:txBody>
      </p:sp>
      <p:sp>
        <p:nvSpPr>
          <p:cNvPr id="4" name="Slide Number Placeholder 3">
            <a:extLst>
              <a:ext uri="{FF2B5EF4-FFF2-40B4-BE49-F238E27FC236}">
                <a16:creationId xmlns:a16="http://schemas.microsoft.com/office/drawing/2014/main" xmlns="" id="{39AEF724-F410-A142-9027-50A189787379}"/>
              </a:ext>
            </a:extLst>
          </p:cNvPr>
          <p:cNvSpPr>
            <a:spLocks noGrp="1"/>
          </p:cNvSpPr>
          <p:nvPr>
            <p:ph type="sldNum" sz="quarter" idx="12"/>
          </p:nvPr>
        </p:nvSpPr>
        <p:spPr/>
        <p:txBody>
          <a:bodyPr/>
          <a:lstStyle/>
          <a:p>
            <a:fld id="{B62F4B46-D9A4-4146-8B0B-E27D8D147F79}" type="slidenum">
              <a:rPr lang="en-US" smtClean="0"/>
              <a:t>10</a:t>
            </a:fld>
            <a:endParaRPr lang="en-US"/>
          </a:p>
        </p:txBody>
      </p:sp>
      <p:cxnSp>
        <p:nvCxnSpPr>
          <p:cNvPr id="5" name="Straight Connector 4">
            <a:extLst>
              <a:ext uri="{FF2B5EF4-FFF2-40B4-BE49-F238E27FC236}">
                <a16:creationId xmlns:a16="http://schemas.microsoft.com/office/drawing/2014/main" xmlns="" id="{1D964B4F-FC2D-AC49-9A0A-1C0A0341FDEA}"/>
              </a:ext>
            </a:extLst>
          </p:cNvPr>
          <p:cNvCxnSpPr>
            <a:cxnSpLocks/>
          </p:cNvCxnSpPr>
          <p:nvPr/>
        </p:nvCxnSpPr>
        <p:spPr>
          <a:xfrm>
            <a:off x="974387" y="1400782"/>
            <a:ext cx="6204626"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3701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89F8C4-A641-C747-8364-745C77696958}"/>
              </a:ext>
            </a:extLst>
          </p:cNvPr>
          <p:cNvSpPr>
            <a:spLocks noGrp="1"/>
          </p:cNvSpPr>
          <p:nvPr>
            <p:ph type="title"/>
          </p:nvPr>
        </p:nvSpPr>
        <p:spPr/>
        <p:txBody>
          <a:bodyPr/>
          <a:lstStyle/>
          <a:p>
            <a:r>
              <a:rPr lang="en-US" dirty="0"/>
              <a:t>Scoring RF</a:t>
            </a:r>
          </a:p>
        </p:txBody>
      </p:sp>
      <p:sp>
        <p:nvSpPr>
          <p:cNvPr id="3" name="Content Placeholder 2">
            <a:extLst>
              <a:ext uri="{FF2B5EF4-FFF2-40B4-BE49-F238E27FC236}">
                <a16:creationId xmlns:a16="http://schemas.microsoft.com/office/drawing/2014/main" xmlns="" id="{E3068985-2B5B-8049-BCA3-582D472CB70B}"/>
              </a:ext>
            </a:extLst>
          </p:cNvPr>
          <p:cNvSpPr>
            <a:spLocks noGrp="1"/>
          </p:cNvSpPr>
          <p:nvPr>
            <p:ph idx="1"/>
          </p:nvPr>
        </p:nvSpPr>
        <p:spPr/>
        <p:txBody>
          <a:bodyPr>
            <a:normAutofit fontScale="92500" lnSpcReduction="10000"/>
          </a:bodyPr>
          <a:lstStyle/>
          <a:p>
            <a:r>
              <a:rPr lang="en-US" dirty="0"/>
              <a:t>The concept and RF coding system was originally developed as part of the longitudinal London Parent-Child Project (</a:t>
            </a:r>
            <a:r>
              <a:rPr lang="en-US" dirty="0" err="1"/>
              <a:t>Fonagy</a:t>
            </a:r>
            <a:r>
              <a:rPr lang="en-US" dirty="0"/>
              <a:t>, Steele &amp; Steele, 1991)</a:t>
            </a:r>
          </a:p>
          <a:p>
            <a:r>
              <a:rPr lang="en-US" dirty="0"/>
              <a:t>RF is coded from the Adult Attachment Interview (AAI) although it can and has been applied to other interviews and transcripts</a:t>
            </a:r>
          </a:p>
          <a:p>
            <a:r>
              <a:rPr lang="en-US" dirty="0"/>
              <a:t>“Demand” questions all scored; “permit” questions scored if they contain RF</a:t>
            </a:r>
          </a:p>
          <a:p>
            <a:r>
              <a:rPr lang="en-US" dirty="0"/>
              <a:t>Passages containing RF (3 and above) are assigned an RF category and scored; over all scores range from -1 to 9</a:t>
            </a:r>
          </a:p>
          <a:p>
            <a:r>
              <a:rPr lang="en-US" dirty="0"/>
              <a:t>High score is over 5</a:t>
            </a:r>
          </a:p>
          <a:p>
            <a:pPr marL="0" indent="0">
              <a:buNone/>
            </a:pPr>
            <a:endParaRPr lang="en-US" dirty="0"/>
          </a:p>
          <a:p>
            <a:pPr marL="0" indent="0">
              <a:buNone/>
            </a:pPr>
            <a:r>
              <a:rPr lang="en-US" dirty="0"/>
              <a:t>(</a:t>
            </a:r>
            <a:r>
              <a:rPr lang="en-US" dirty="0" err="1"/>
              <a:t>Fonagy</a:t>
            </a:r>
            <a:r>
              <a:rPr lang="en-US" dirty="0"/>
              <a:t>, Steele, &amp; Steele, 1998)</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4F9F2B57-2640-6240-88EA-0DF9DB5AA8ED}"/>
              </a:ext>
            </a:extLst>
          </p:cNvPr>
          <p:cNvSpPr>
            <a:spLocks noGrp="1"/>
          </p:cNvSpPr>
          <p:nvPr>
            <p:ph type="sldNum" sz="quarter" idx="12"/>
          </p:nvPr>
        </p:nvSpPr>
        <p:spPr/>
        <p:txBody>
          <a:bodyPr/>
          <a:lstStyle/>
          <a:p>
            <a:fld id="{B62F4B46-D9A4-4146-8B0B-E27D8D147F79}" type="slidenum">
              <a:rPr lang="en-US" smtClean="0"/>
              <a:t>11</a:t>
            </a:fld>
            <a:endParaRPr lang="en-US"/>
          </a:p>
        </p:txBody>
      </p:sp>
      <p:cxnSp>
        <p:nvCxnSpPr>
          <p:cNvPr id="5" name="Straight Connector 4">
            <a:extLst>
              <a:ext uri="{FF2B5EF4-FFF2-40B4-BE49-F238E27FC236}">
                <a16:creationId xmlns:a16="http://schemas.microsoft.com/office/drawing/2014/main" xmlns="" id="{D875AA69-4ABA-0346-9D1E-266DF8D88B24}"/>
              </a:ext>
            </a:extLst>
          </p:cNvPr>
          <p:cNvCxnSpPr>
            <a:cxnSpLocks/>
          </p:cNvCxnSpPr>
          <p:nvPr/>
        </p:nvCxnSpPr>
        <p:spPr>
          <a:xfrm>
            <a:off x="974387" y="1400782"/>
            <a:ext cx="2410839"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0027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A495D0-FB5F-9146-8E3B-8C642DE99746}"/>
              </a:ext>
            </a:extLst>
          </p:cNvPr>
          <p:cNvSpPr>
            <a:spLocks noGrp="1"/>
          </p:cNvSpPr>
          <p:nvPr>
            <p:ph type="title"/>
          </p:nvPr>
        </p:nvSpPr>
        <p:spPr>
          <a:xfrm>
            <a:off x="838200" y="136525"/>
            <a:ext cx="10515600" cy="1325563"/>
          </a:xfrm>
        </p:spPr>
        <p:txBody>
          <a:bodyPr/>
          <a:lstStyle/>
          <a:p>
            <a:r>
              <a:rPr lang="en-US" dirty="0"/>
              <a:t>Indicators of High RF</a:t>
            </a:r>
          </a:p>
        </p:txBody>
      </p:sp>
      <p:graphicFrame>
        <p:nvGraphicFramePr>
          <p:cNvPr id="5" name="Content Placeholder 4">
            <a:extLst>
              <a:ext uri="{FF2B5EF4-FFF2-40B4-BE49-F238E27FC236}">
                <a16:creationId xmlns:a16="http://schemas.microsoft.com/office/drawing/2014/main" xmlns="" id="{542FFB7B-6E85-CF40-AC5C-35261C667572}"/>
              </a:ext>
            </a:extLst>
          </p:cNvPr>
          <p:cNvGraphicFramePr>
            <a:graphicFrameLocks noGrp="1"/>
          </p:cNvGraphicFramePr>
          <p:nvPr>
            <p:ph idx="1"/>
            <p:extLst>
              <p:ext uri="{D42A27DB-BD31-4B8C-83A1-F6EECF244321}">
                <p14:modId xmlns:p14="http://schemas.microsoft.com/office/powerpoint/2010/main" val="1952658069"/>
              </p:ext>
            </p:extLst>
          </p:nvPr>
        </p:nvGraphicFramePr>
        <p:xfrm>
          <a:off x="838200" y="1342417"/>
          <a:ext cx="10815536" cy="48345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xmlns="" id="{3AB3AD7E-BBA4-3F46-8709-1F9A805D1EC0}"/>
              </a:ext>
            </a:extLst>
          </p:cNvPr>
          <p:cNvSpPr>
            <a:spLocks noGrp="1"/>
          </p:cNvSpPr>
          <p:nvPr>
            <p:ph type="sldNum" sz="quarter" idx="12"/>
          </p:nvPr>
        </p:nvSpPr>
        <p:spPr/>
        <p:txBody>
          <a:bodyPr/>
          <a:lstStyle/>
          <a:p>
            <a:fld id="{B62F4B46-D9A4-4146-8B0B-E27D8D147F79}" type="slidenum">
              <a:rPr lang="en-US" smtClean="0"/>
              <a:t>12</a:t>
            </a:fld>
            <a:endParaRPr lang="en-US"/>
          </a:p>
        </p:txBody>
      </p:sp>
    </p:spTree>
    <p:extLst>
      <p:ext uri="{BB962C8B-B14F-4D97-AF65-F5344CB8AC3E}">
        <p14:creationId xmlns:p14="http://schemas.microsoft.com/office/powerpoint/2010/main" val="1603276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4F36F6-9653-5848-BEAD-49891F60B63A}"/>
              </a:ext>
            </a:extLst>
          </p:cNvPr>
          <p:cNvSpPr>
            <a:spLocks noGrp="1"/>
          </p:cNvSpPr>
          <p:nvPr>
            <p:ph type="title"/>
          </p:nvPr>
        </p:nvSpPr>
        <p:spPr/>
        <p:txBody>
          <a:bodyPr/>
          <a:lstStyle/>
          <a:p>
            <a:r>
              <a:rPr lang="en-US" dirty="0"/>
              <a:t>Indicators of Low RF</a:t>
            </a:r>
          </a:p>
        </p:txBody>
      </p:sp>
      <p:graphicFrame>
        <p:nvGraphicFramePr>
          <p:cNvPr id="5" name="Content Placeholder 4">
            <a:extLst>
              <a:ext uri="{FF2B5EF4-FFF2-40B4-BE49-F238E27FC236}">
                <a16:creationId xmlns:a16="http://schemas.microsoft.com/office/drawing/2014/main" xmlns="" id="{18B90FD5-FDB5-C647-BE27-9A1588B5BAA7}"/>
              </a:ext>
            </a:extLst>
          </p:cNvPr>
          <p:cNvGraphicFramePr>
            <a:graphicFrameLocks noGrp="1"/>
          </p:cNvGraphicFramePr>
          <p:nvPr>
            <p:ph idx="1"/>
            <p:extLst>
              <p:ext uri="{D42A27DB-BD31-4B8C-83A1-F6EECF244321}">
                <p14:modId xmlns:p14="http://schemas.microsoft.com/office/powerpoint/2010/main" val="41971396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xmlns="" id="{34798F27-0C81-754A-989A-E56E19B26108}"/>
              </a:ext>
            </a:extLst>
          </p:cNvPr>
          <p:cNvSpPr>
            <a:spLocks noGrp="1"/>
          </p:cNvSpPr>
          <p:nvPr>
            <p:ph type="sldNum" sz="quarter" idx="12"/>
          </p:nvPr>
        </p:nvSpPr>
        <p:spPr/>
        <p:txBody>
          <a:bodyPr/>
          <a:lstStyle/>
          <a:p>
            <a:fld id="{B62F4B46-D9A4-4146-8B0B-E27D8D147F79}" type="slidenum">
              <a:rPr lang="en-US" smtClean="0"/>
              <a:t>13</a:t>
            </a:fld>
            <a:endParaRPr lang="en-US"/>
          </a:p>
        </p:txBody>
      </p:sp>
    </p:spTree>
    <p:extLst>
      <p:ext uri="{BB962C8B-B14F-4D97-AF65-F5344CB8AC3E}">
        <p14:creationId xmlns:p14="http://schemas.microsoft.com/office/powerpoint/2010/main" val="2285140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07226F-8026-B147-8051-5437A438A297}"/>
              </a:ext>
            </a:extLst>
          </p:cNvPr>
          <p:cNvSpPr>
            <a:spLocks noGrp="1"/>
          </p:cNvSpPr>
          <p:nvPr>
            <p:ph type="title"/>
          </p:nvPr>
        </p:nvSpPr>
        <p:spPr/>
        <p:txBody>
          <a:bodyPr/>
          <a:lstStyle/>
          <a:p>
            <a:r>
              <a:rPr lang="en-US" dirty="0"/>
              <a:t>Examples of RF </a:t>
            </a:r>
          </a:p>
        </p:txBody>
      </p:sp>
      <p:sp>
        <p:nvSpPr>
          <p:cNvPr id="3" name="Content Placeholder 2">
            <a:extLst>
              <a:ext uri="{FF2B5EF4-FFF2-40B4-BE49-F238E27FC236}">
                <a16:creationId xmlns:a16="http://schemas.microsoft.com/office/drawing/2014/main" xmlns="" id="{C6F449F5-196F-7E40-B133-DDA1CB5BD01E}"/>
              </a:ext>
            </a:extLst>
          </p:cNvPr>
          <p:cNvSpPr>
            <a:spLocks noGrp="1"/>
          </p:cNvSpPr>
          <p:nvPr>
            <p:ph idx="1"/>
          </p:nvPr>
        </p:nvSpPr>
        <p:spPr/>
        <p:txBody>
          <a:bodyPr>
            <a:noAutofit/>
          </a:bodyPr>
          <a:lstStyle/>
          <a:p>
            <a:r>
              <a:rPr lang="en-US" sz="2600" dirty="0"/>
              <a:t>“I think he’s a tough love type of person, and I am not a tough love type of person, so I think that kind of clashes sometimes. When I’m looking for comfort, his way of showing that is a little bit different than the way that I show it to other people when they need that.” </a:t>
            </a:r>
          </a:p>
          <a:p>
            <a:r>
              <a:rPr lang="en-US" sz="2600" dirty="0"/>
              <a:t>“I think they were doing that because I was very vulnerable and I think people could sense that, and I think people — especially little kids — can take advantage of that…I also think people grow up. I think if I saw those same people today, we’d have normal conversations.” </a:t>
            </a:r>
          </a:p>
          <a:p>
            <a:r>
              <a:rPr lang="en-US" sz="2600" dirty="0"/>
              <a:t>“I think my dad was really stressed when I was a kid with work and I think he just couldn't cope with it in a healthy way. He would lash out. He would get very very angry. I love him, but he had angry outbursts and they would stem from when he was feeling stressed.”</a:t>
            </a:r>
          </a:p>
          <a:p>
            <a:endParaRPr lang="en-US" sz="2600" dirty="0"/>
          </a:p>
          <a:p>
            <a:endParaRPr lang="en-US" sz="2600" dirty="0"/>
          </a:p>
          <a:p>
            <a:pPr marL="0" indent="0">
              <a:buNone/>
            </a:pPr>
            <a:endParaRPr lang="en-US" sz="2600" dirty="0"/>
          </a:p>
        </p:txBody>
      </p:sp>
      <p:sp>
        <p:nvSpPr>
          <p:cNvPr id="4" name="Slide Number Placeholder 3">
            <a:extLst>
              <a:ext uri="{FF2B5EF4-FFF2-40B4-BE49-F238E27FC236}">
                <a16:creationId xmlns:a16="http://schemas.microsoft.com/office/drawing/2014/main" xmlns="" id="{DCE89B61-0DCB-F149-A61A-E0F11CFA7824}"/>
              </a:ext>
            </a:extLst>
          </p:cNvPr>
          <p:cNvSpPr>
            <a:spLocks noGrp="1"/>
          </p:cNvSpPr>
          <p:nvPr>
            <p:ph type="sldNum" sz="quarter" idx="12"/>
          </p:nvPr>
        </p:nvSpPr>
        <p:spPr/>
        <p:txBody>
          <a:bodyPr/>
          <a:lstStyle/>
          <a:p>
            <a:fld id="{B62F4B46-D9A4-4146-8B0B-E27D8D147F79}" type="slidenum">
              <a:rPr lang="en-US" smtClean="0"/>
              <a:t>14</a:t>
            </a:fld>
            <a:endParaRPr lang="en-US" dirty="0"/>
          </a:p>
        </p:txBody>
      </p:sp>
      <p:cxnSp>
        <p:nvCxnSpPr>
          <p:cNvPr id="5" name="Straight Connector 4">
            <a:extLst>
              <a:ext uri="{FF2B5EF4-FFF2-40B4-BE49-F238E27FC236}">
                <a16:creationId xmlns:a16="http://schemas.microsoft.com/office/drawing/2014/main" xmlns="" id="{9F2FF560-2623-A441-90C8-D25EEB3A08ED}"/>
              </a:ext>
            </a:extLst>
          </p:cNvPr>
          <p:cNvCxnSpPr>
            <a:cxnSpLocks/>
          </p:cNvCxnSpPr>
          <p:nvPr/>
        </p:nvCxnSpPr>
        <p:spPr>
          <a:xfrm>
            <a:off x="974387" y="1400782"/>
            <a:ext cx="3305783"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5047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24E7A1-C1D1-1A4E-AFB3-79050B0D5417}"/>
              </a:ext>
            </a:extLst>
          </p:cNvPr>
          <p:cNvSpPr>
            <a:spLocks noGrp="1"/>
          </p:cNvSpPr>
          <p:nvPr>
            <p:ph type="title"/>
          </p:nvPr>
        </p:nvSpPr>
        <p:spPr/>
        <p:txBody>
          <a:bodyPr/>
          <a:lstStyle/>
          <a:p>
            <a:r>
              <a:rPr lang="en-US" dirty="0"/>
              <a:t>Examples of Low RF</a:t>
            </a:r>
          </a:p>
        </p:txBody>
      </p:sp>
      <p:sp>
        <p:nvSpPr>
          <p:cNvPr id="3" name="Content Placeholder 2">
            <a:extLst>
              <a:ext uri="{FF2B5EF4-FFF2-40B4-BE49-F238E27FC236}">
                <a16:creationId xmlns:a16="http://schemas.microsoft.com/office/drawing/2014/main" xmlns="" id="{726B46D0-4E64-0549-A9AF-4C0E08851B9E}"/>
              </a:ext>
            </a:extLst>
          </p:cNvPr>
          <p:cNvSpPr>
            <a:spLocks noGrp="1"/>
          </p:cNvSpPr>
          <p:nvPr>
            <p:ph idx="1"/>
          </p:nvPr>
        </p:nvSpPr>
        <p:spPr/>
        <p:txBody>
          <a:bodyPr/>
          <a:lstStyle/>
          <a:p>
            <a:r>
              <a:rPr lang="en-US" dirty="0"/>
              <a:t>“I feel like any child would instinctively put this adjective out if they were to describe…on an ordinary, common level…their relationship as loving just cause of the nature of the female figure towards their offspring. So, I mean, it’s basically every memory.”</a:t>
            </a:r>
          </a:p>
          <a:p>
            <a:r>
              <a:rPr lang="en-US" dirty="0"/>
              <a:t>“I don’t think anything was a setback. I really value every second of my — ever since before I was even born to now — that my mom and dad and the people around me invested positive and healthy values and principles…They wanted me to the be the best person I could be and evidently that turned out.”</a:t>
            </a:r>
          </a:p>
          <a:p>
            <a:endParaRPr lang="en-US" dirty="0"/>
          </a:p>
          <a:p>
            <a:endParaRPr lang="en-US" dirty="0"/>
          </a:p>
        </p:txBody>
      </p:sp>
      <p:sp>
        <p:nvSpPr>
          <p:cNvPr id="4" name="Slide Number Placeholder 3">
            <a:extLst>
              <a:ext uri="{FF2B5EF4-FFF2-40B4-BE49-F238E27FC236}">
                <a16:creationId xmlns:a16="http://schemas.microsoft.com/office/drawing/2014/main" xmlns="" id="{A358AE25-89ED-1146-A002-05C77731F1C3}"/>
              </a:ext>
            </a:extLst>
          </p:cNvPr>
          <p:cNvSpPr>
            <a:spLocks noGrp="1"/>
          </p:cNvSpPr>
          <p:nvPr>
            <p:ph type="sldNum" sz="quarter" idx="12"/>
          </p:nvPr>
        </p:nvSpPr>
        <p:spPr/>
        <p:txBody>
          <a:bodyPr/>
          <a:lstStyle/>
          <a:p>
            <a:fld id="{B62F4B46-D9A4-4146-8B0B-E27D8D147F79}" type="slidenum">
              <a:rPr lang="en-US" smtClean="0"/>
              <a:t>15</a:t>
            </a:fld>
            <a:endParaRPr lang="en-US"/>
          </a:p>
        </p:txBody>
      </p:sp>
      <p:cxnSp>
        <p:nvCxnSpPr>
          <p:cNvPr id="5" name="Straight Connector 4">
            <a:extLst>
              <a:ext uri="{FF2B5EF4-FFF2-40B4-BE49-F238E27FC236}">
                <a16:creationId xmlns:a16="http://schemas.microsoft.com/office/drawing/2014/main" xmlns="" id="{67C51CA2-6538-B946-BA26-DE678928A1F3}"/>
              </a:ext>
            </a:extLst>
          </p:cNvPr>
          <p:cNvCxnSpPr>
            <a:cxnSpLocks/>
          </p:cNvCxnSpPr>
          <p:nvPr/>
        </p:nvCxnSpPr>
        <p:spPr>
          <a:xfrm>
            <a:off x="974387" y="1400782"/>
            <a:ext cx="4395281"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01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E3A715-92FB-054E-84D5-B4B30C805FDF}"/>
              </a:ext>
            </a:extLst>
          </p:cNvPr>
          <p:cNvSpPr>
            <a:spLocks noGrp="1"/>
          </p:cNvSpPr>
          <p:nvPr>
            <p:ph type="title"/>
          </p:nvPr>
        </p:nvSpPr>
        <p:spPr/>
        <p:txBody>
          <a:bodyPr/>
          <a:lstStyle/>
          <a:p>
            <a:r>
              <a:rPr lang="en-US" dirty="0"/>
              <a:t>RF and </a:t>
            </a:r>
            <a:r>
              <a:rPr lang="en-US" dirty="0" err="1"/>
              <a:t>IAcc</a:t>
            </a:r>
            <a:endParaRPr lang="en-US" dirty="0"/>
          </a:p>
        </p:txBody>
      </p:sp>
      <p:sp>
        <p:nvSpPr>
          <p:cNvPr id="4" name="Slide Number Placeholder 3">
            <a:extLst>
              <a:ext uri="{FF2B5EF4-FFF2-40B4-BE49-F238E27FC236}">
                <a16:creationId xmlns:a16="http://schemas.microsoft.com/office/drawing/2014/main" xmlns="" id="{EABF76FC-1D22-964B-A5E8-BAF3E3A73C24}"/>
              </a:ext>
            </a:extLst>
          </p:cNvPr>
          <p:cNvSpPr>
            <a:spLocks noGrp="1"/>
          </p:cNvSpPr>
          <p:nvPr>
            <p:ph type="sldNum" sz="quarter" idx="12"/>
          </p:nvPr>
        </p:nvSpPr>
        <p:spPr/>
        <p:txBody>
          <a:bodyPr/>
          <a:lstStyle/>
          <a:p>
            <a:fld id="{B62F4B46-D9A4-4146-8B0B-E27D8D147F79}" type="slidenum">
              <a:rPr lang="en-US" smtClean="0"/>
              <a:t>16</a:t>
            </a:fld>
            <a:endParaRPr lang="en-US"/>
          </a:p>
        </p:txBody>
      </p:sp>
      <p:graphicFrame>
        <p:nvGraphicFramePr>
          <p:cNvPr id="5" name="Diagram 4">
            <a:extLst>
              <a:ext uri="{FF2B5EF4-FFF2-40B4-BE49-F238E27FC236}">
                <a16:creationId xmlns:a16="http://schemas.microsoft.com/office/drawing/2014/main" xmlns="" id="{91DC747D-AA7D-FD46-90E5-CC3F9069AA98}"/>
              </a:ext>
            </a:extLst>
          </p:cNvPr>
          <p:cNvGraphicFramePr/>
          <p:nvPr>
            <p:extLst>
              <p:ext uri="{D42A27DB-BD31-4B8C-83A1-F6EECF244321}">
                <p14:modId xmlns:p14="http://schemas.microsoft.com/office/powerpoint/2010/main" val="3655565226"/>
              </p:ext>
            </p:extLst>
          </p:nvPr>
        </p:nvGraphicFramePr>
        <p:xfrm>
          <a:off x="-148492" y="1656215"/>
          <a:ext cx="6602045" cy="5022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xmlns="" id="{4ADC45EB-C9F6-E845-9BB4-291BFA64315A}"/>
              </a:ext>
            </a:extLst>
          </p:cNvPr>
          <p:cNvSpPr txBox="1"/>
          <p:nvPr/>
        </p:nvSpPr>
        <p:spPr>
          <a:xfrm>
            <a:off x="1125415" y="3938642"/>
            <a:ext cx="826477" cy="553998"/>
          </a:xfrm>
          <a:prstGeom prst="rect">
            <a:avLst/>
          </a:prstGeom>
          <a:noFill/>
        </p:spPr>
        <p:txBody>
          <a:bodyPr wrap="square" rtlCol="0">
            <a:spAutoFit/>
          </a:bodyPr>
          <a:lstStyle/>
          <a:p>
            <a:r>
              <a:rPr lang="en-US" sz="3000" dirty="0"/>
              <a:t>RF</a:t>
            </a:r>
          </a:p>
        </p:txBody>
      </p:sp>
      <p:sp>
        <p:nvSpPr>
          <p:cNvPr id="8" name="TextBox 7">
            <a:extLst>
              <a:ext uri="{FF2B5EF4-FFF2-40B4-BE49-F238E27FC236}">
                <a16:creationId xmlns:a16="http://schemas.microsoft.com/office/drawing/2014/main" xmlns="" id="{A417B849-CC70-C744-9847-72B4E19F213E}"/>
              </a:ext>
            </a:extLst>
          </p:cNvPr>
          <p:cNvSpPr txBox="1"/>
          <p:nvPr/>
        </p:nvSpPr>
        <p:spPr>
          <a:xfrm>
            <a:off x="2728545" y="2905743"/>
            <a:ext cx="1298331" cy="2585323"/>
          </a:xfrm>
          <a:prstGeom prst="rect">
            <a:avLst/>
          </a:prstGeom>
          <a:noFill/>
        </p:spPr>
        <p:txBody>
          <a:bodyPr wrap="square" rtlCol="0">
            <a:spAutoFit/>
          </a:bodyPr>
          <a:lstStyle/>
          <a:p>
            <a:r>
              <a:rPr lang="en-US" dirty="0"/>
              <a:t>Sense of self</a:t>
            </a:r>
          </a:p>
          <a:p>
            <a:endParaRPr lang="en-US" dirty="0"/>
          </a:p>
          <a:p>
            <a:r>
              <a:rPr lang="en-US" dirty="0"/>
              <a:t>Empathy</a:t>
            </a:r>
          </a:p>
          <a:p>
            <a:endParaRPr lang="en-US" dirty="0"/>
          </a:p>
          <a:p>
            <a:r>
              <a:rPr lang="en-US" dirty="0"/>
              <a:t>Affect regulation</a:t>
            </a:r>
          </a:p>
          <a:p>
            <a:endParaRPr lang="en-US" dirty="0"/>
          </a:p>
          <a:p>
            <a:r>
              <a:rPr lang="en-US" dirty="0"/>
              <a:t>Adaptive</a:t>
            </a:r>
          </a:p>
        </p:txBody>
      </p:sp>
      <p:graphicFrame>
        <p:nvGraphicFramePr>
          <p:cNvPr id="9" name="Diagram 8">
            <a:extLst>
              <a:ext uri="{FF2B5EF4-FFF2-40B4-BE49-F238E27FC236}">
                <a16:creationId xmlns:a16="http://schemas.microsoft.com/office/drawing/2014/main" xmlns="" id="{07DE8224-1251-4E4C-9B33-CD0CAE706032}"/>
              </a:ext>
            </a:extLst>
          </p:cNvPr>
          <p:cNvGraphicFramePr/>
          <p:nvPr>
            <p:extLst>
              <p:ext uri="{D42A27DB-BD31-4B8C-83A1-F6EECF244321}">
                <p14:modId xmlns:p14="http://schemas.microsoft.com/office/powerpoint/2010/main" val="3627469999"/>
              </p:ext>
            </p:extLst>
          </p:nvPr>
        </p:nvGraphicFramePr>
        <p:xfrm>
          <a:off x="5455139" y="1767401"/>
          <a:ext cx="6602045" cy="502282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Box 9">
            <a:extLst>
              <a:ext uri="{FF2B5EF4-FFF2-40B4-BE49-F238E27FC236}">
                <a16:creationId xmlns:a16="http://schemas.microsoft.com/office/drawing/2014/main" xmlns="" id="{23B643DD-605C-D544-AEF6-67BDE17DC639}"/>
              </a:ext>
            </a:extLst>
          </p:cNvPr>
          <p:cNvSpPr txBox="1"/>
          <p:nvPr/>
        </p:nvSpPr>
        <p:spPr>
          <a:xfrm>
            <a:off x="8242793" y="3124651"/>
            <a:ext cx="1548906" cy="2308324"/>
          </a:xfrm>
          <a:prstGeom prst="rect">
            <a:avLst/>
          </a:prstGeom>
          <a:noFill/>
        </p:spPr>
        <p:txBody>
          <a:bodyPr wrap="square" rtlCol="0">
            <a:spAutoFit/>
          </a:bodyPr>
          <a:lstStyle/>
          <a:p>
            <a:r>
              <a:rPr lang="en-US" dirty="0"/>
              <a:t>Eating Pathology</a:t>
            </a:r>
          </a:p>
          <a:p>
            <a:endParaRPr lang="en-US" dirty="0"/>
          </a:p>
          <a:p>
            <a:r>
              <a:rPr lang="en-US" dirty="0"/>
              <a:t>ASD</a:t>
            </a:r>
          </a:p>
          <a:p>
            <a:endParaRPr lang="en-US" dirty="0"/>
          </a:p>
          <a:p>
            <a:r>
              <a:rPr lang="en-US" dirty="0"/>
              <a:t>MDD</a:t>
            </a:r>
          </a:p>
          <a:p>
            <a:endParaRPr lang="en-US" dirty="0"/>
          </a:p>
          <a:p>
            <a:r>
              <a:rPr lang="en-US" dirty="0"/>
              <a:t>Maladaptive</a:t>
            </a:r>
          </a:p>
        </p:txBody>
      </p:sp>
      <p:sp>
        <p:nvSpPr>
          <p:cNvPr id="11" name="TextBox 10">
            <a:extLst>
              <a:ext uri="{FF2B5EF4-FFF2-40B4-BE49-F238E27FC236}">
                <a16:creationId xmlns:a16="http://schemas.microsoft.com/office/drawing/2014/main" xmlns="" id="{2ADD25B2-2C65-BF4B-A752-48196080BFFE}"/>
              </a:ext>
            </a:extLst>
          </p:cNvPr>
          <p:cNvSpPr txBox="1"/>
          <p:nvPr/>
        </p:nvSpPr>
        <p:spPr>
          <a:xfrm>
            <a:off x="6576646" y="3692769"/>
            <a:ext cx="949569" cy="1015663"/>
          </a:xfrm>
          <a:prstGeom prst="rect">
            <a:avLst/>
          </a:prstGeom>
          <a:noFill/>
        </p:spPr>
        <p:txBody>
          <a:bodyPr wrap="square" rtlCol="0">
            <a:spAutoFit/>
          </a:bodyPr>
          <a:lstStyle/>
          <a:p>
            <a:r>
              <a:rPr lang="en-US" sz="3000" dirty="0"/>
              <a:t>Low RF</a:t>
            </a:r>
          </a:p>
        </p:txBody>
      </p:sp>
      <p:sp>
        <p:nvSpPr>
          <p:cNvPr id="12" name="TextBox 11">
            <a:extLst>
              <a:ext uri="{FF2B5EF4-FFF2-40B4-BE49-F238E27FC236}">
                <a16:creationId xmlns:a16="http://schemas.microsoft.com/office/drawing/2014/main" xmlns="" id="{31DF986C-1944-2A44-AA44-528761AA656C}"/>
              </a:ext>
            </a:extLst>
          </p:cNvPr>
          <p:cNvSpPr txBox="1"/>
          <p:nvPr/>
        </p:nvSpPr>
        <p:spPr>
          <a:xfrm>
            <a:off x="10111154" y="3770981"/>
            <a:ext cx="955431" cy="1015663"/>
          </a:xfrm>
          <a:prstGeom prst="rect">
            <a:avLst/>
          </a:prstGeom>
          <a:noFill/>
        </p:spPr>
        <p:txBody>
          <a:bodyPr wrap="square" rtlCol="0">
            <a:spAutoFit/>
          </a:bodyPr>
          <a:lstStyle/>
          <a:p>
            <a:r>
              <a:rPr lang="en-US" sz="3000" dirty="0"/>
              <a:t>Low </a:t>
            </a:r>
            <a:r>
              <a:rPr lang="en-US" sz="3000" dirty="0" err="1"/>
              <a:t>IAcc</a:t>
            </a:r>
            <a:endParaRPr lang="en-US" sz="3000" dirty="0"/>
          </a:p>
        </p:txBody>
      </p:sp>
    </p:spTree>
    <p:extLst>
      <p:ext uri="{BB962C8B-B14F-4D97-AF65-F5344CB8AC3E}">
        <p14:creationId xmlns:p14="http://schemas.microsoft.com/office/powerpoint/2010/main" val="1977404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91B133-2235-0343-ABBE-513486E5C838}"/>
              </a:ext>
            </a:extLst>
          </p:cNvPr>
          <p:cNvSpPr>
            <a:spLocks noGrp="1"/>
          </p:cNvSpPr>
          <p:nvPr>
            <p:ph type="title"/>
          </p:nvPr>
        </p:nvSpPr>
        <p:spPr>
          <a:xfrm>
            <a:off x="838200" y="136525"/>
            <a:ext cx="10515600" cy="1325563"/>
          </a:xfrm>
        </p:spPr>
        <p:txBody>
          <a:bodyPr/>
          <a:lstStyle/>
          <a:p>
            <a:r>
              <a:rPr lang="en-US" dirty="0"/>
              <a:t>Study Proposal</a:t>
            </a:r>
          </a:p>
        </p:txBody>
      </p:sp>
      <p:sp>
        <p:nvSpPr>
          <p:cNvPr id="3" name="Content Placeholder 2">
            <a:extLst>
              <a:ext uri="{FF2B5EF4-FFF2-40B4-BE49-F238E27FC236}">
                <a16:creationId xmlns:a16="http://schemas.microsoft.com/office/drawing/2014/main" xmlns="" id="{EEA31241-D940-614D-9CCD-BEB191107F1C}"/>
              </a:ext>
            </a:extLst>
          </p:cNvPr>
          <p:cNvSpPr>
            <a:spLocks noGrp="1"/>
          </p:cNvSpPr>
          <p:nvPr>
            <p:ph idx="1"/>
          </p:nvPr>
        </p:nvSpPr>
        <p:spPr>
          <a:xfrm>
            <a:off x="838200" y="1597025"/>
            <a:ext cx="10515600" cy="4351338"/>
          </a:xfrm>
        </p:spPr>
        <p:txBody>
          <a:bodyPr>
            <a:noAutofit/>
          </a:bodyPr>
          <a:lstStyle/>
          <a:p>
            <a:r>
              <a:rPr lang="en-US" sz="2600" dirty="0"/>
              <a:t>Administer the following to undergraduate students from Parsons:</a:t>
            </a:r>
          </a:p>
          <a:p>
            <a:pPr lvl="1"/>
            <a:r>
              <a:rPr lang="en-US" sz="2000" dirty="0"/>
              <a:t>The </a:t>
            </a:r>
            <a:r>
              <a:rPr lang="en-US" sz="2000" dirty="0" err="1"/>
              <a:t>Schandry</a:t>
            </a:r>
            <a:r>
              <a:rPr lang="en-US" sz="2000" dirty="0"/>
              <a:t> Heartbeat Perception Task (1981)</a:t>
            </a:r>
          </a:p>
          <a:p>
            <a:pPr lvl="2"/>
            <a:r>
              <a:rPr lang="en-US" sz="1800" dirty="0"/>
              <a:t>Participants wear heart rate monitors and count heart beats without feeling pulse Reported heart beats are compared to actual ones using heart rate variability software</a:t>
            </a:r>
          </a:p>
          <a:p>
            <a:pPr lvl="2"/>
            <a:r>
              <a:rPr lang="en-US" sz="1800" dirty="0"/>
              <a:t>High score great than .50 (0-1 scale)</a:t>
            </a:r>
          </a:p>
          <a:p>
            <a:pPr lvl="1"/>
            <a:r>
              <a:rPr lang="en-US" sz="2000" dirty="0"/>
              <a:t>Adult Attachment Interview (George, Kaplan, and Main, 1996):</a:t>
            </a:r>
          </a:p>
          <a:p>
            <a:pPr lvl="2"/>
            <a:r>
              <a:rPr lang="en-US" sz="1800" dirty="0"/>
              <a:t>20 questions related to familial relationships and childhood experiences</a:t>
            </a:r>
          </a:p>
          <a:p>
            <a:pPr lvl="2"/>
            <a:r>
              <a:rPr lang="en-US" sz="1800" dirty="0"/>
              <a:t>45 minutes to an hour</a:t>
            </a:r>
          </a:p>
          <a:p>
            <a:pPr lvl="2"/>
            <a:r>
              <a:rPr lang="en-US" sz="1800" dirty="0"/>
              <a:t>Audio recorded and coded for RF using the RF Manual (</a:t>
            </a:r>
            <a:r>
              <a:rPr lang="en-US" sz="1800" dirty="0" err="1"/>
              <a:t>Fonagy</a:t>
            </a:r>
            <a:r>
              <a:rPr lang="en-US" sz="1800" dirty="0"/>
              <a:t>, Steele &amp; Steele, 1998)</a:t>
            </a:r>
          </a:p>
          <a:p>
            <a:pPr lvl="2"/>
            <a:r>
              <a:rPr lang="en-US" sz="1800" dirty="0"/>
              <a:t>High score 5 and above</a:t>
            </a:r>
          </a:p>
          <a:p>
            <a:pPr lvl="1"/>
            <a:r>
              <a:rPr lang="en-US" sz="2000" dirty="0"/>
              <a:t>Art Experience Questionnaire (Chatterjee, </a:t>
            </a:r>
            <a:r>
              <a:rPr lang="en-US" sz="2000" dirty="0" err="1"/>
              <a:t>Widick</a:t>
            </a:r>
            <a:r>
              <a:rPr lang="en-US" sz="2000" dirty="0"/>
              <a:t>, </a:t>
            </a:r>
            <a:r>
              <a:rPr lang="en-US" sz="2000" dirty="0" err="1"/>
              <a:t>Sternschein</a:t>
            </a:r>
            <a:r>
              <a:rPr lang="en-US" sz="2000" dirty="0"/>
              <a:t>, Smith, &amp; </a:t>
            </a:r>
            <a:r>
              <a:rPr lang="en-US" sz="2000" dirty="0" err="1"/>
              <a:t>Bromberger</a:t>
            </a:r>
            <a:r>
              <a:rPr lang="en-US" sz="2000" dirty="0"/>
              <a:t>, 2010)</a:t>
            </a:r>
          </a:p>
          <a:p>
            <a:pPr lvl="2"/>
            <a:r>
              <a:rPr lang="en-US" sz="1800" dirty="0"/>
              <a:t>Eight items rated on a Likert scale</a:t>
            </a:r>
          </a:p>
          <a:p>
            <a:pPr lvl="2"/>
            <a:r>
              <a:rPr lang="en-US" sz="1800" dirty="0"/>
              <a:t>Measures frequency of artistic experiences such as museum visits, lessons, and practice.</a:t>
            </a:r>
          </a:p>
          <a:p>
            <a:pPr lvl="2"/>
            <a:r>
              <a:rPr lang="en-US" sz="1800" dirty="0"/>
              <a:t>Artistically experienced individuals score over 14 points</a:t>
            </a:r>
          </a:p>
          <a:p>
            <a:pPr lvl="2"/>
            <a:r>
              <a:rPr lang="en-US" sz="1800" dirty="0"/>
              <a:t>Will add a line about their course of study</a:t>
            </a:r>
          </a:p>
          <a:p>
            <a:pPr marL="0" indent="0">
              <a:buNone/>
            </a:pPr>
            <a:endParaRPr lang="en-US" sz="2600" dirty="0"/>
          </a:p>
        </p:txBody>
      </p:sp>
      <p:sp>
        <p:nvSpPr>
          <p:cNvPr id="4" name="Slide Number Placeholder 3">
            <a:extLst>
              <a:ext uri="{FF2B5EF4-FFF2-40B4-BE49-F238E27FC236}">
                <a16:creationId xmlns:a16="http://schemas.microsoft.com/office/drawing/2014/main" xmlns="" id="{3C2EA767-604C-604D-99EE-9A8A02D5EEFC}"/>
              </a:ext>
            </a:extLst>
          </p:cNvPr>
          <p:cNvSpPr>
            <a:spLocks noGrp="1"/>
          </p:cNvSpPr>
          <p:nvPr>
            <p:ph type="sldNum" sz="quarter" idx="12"/>
          </p:nvPr>
        </p:nvSpPr>
        <p:spPr/>
        <p:txBody>
          <a:bodyPr/>
          <a:lstStyle/>
          <a:p>
            <a:fld id="{B62F4B46-D9A4-4146-8B0B-E27D8D147F79}" type="slidenum">
              <a:rPr lang="en-US" smtClean="0"/>
              <a:t>17</a:t>
            </a:fld>
            <a:endParaRPr lang="en-US"/>
          </a:p>
        </p:txBody>
      </p:sp>
      <p:cxnSp>
        <p:nvCxnSpPr>
          <p:cNvPr id="5" name="Straight Connector 4">
            <a:extLst>
              <a:ext uri="{FF2B5EF4-FFF2-40B4-BE49-F238E27FC236}">
                <a16:creationId xmlns:a16="http://schemas.microsoft.com/office/drawing/2014/main" xmlns="" id="{9689F5CE-966D-E049-B93D-068C013BD105}"/>
              </a:ext>
            </a:extLst>
          </p:cNvPr>
          <p:cNvCxnSpPr>
            <a:cxnSpLocks/>
          </p:cNvCxnSpPr>
          <p:nvPr/>
        </p:nvCxnSpPr>
        <p:spPr>
          <a:xfrm>
            <a:off x="974387" y="1172182"/>
            <a:ext cx="3383604"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8334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43BB89-4384-F344-A50D-10CD2C811FD5}"/>
              </a:ext>
            </a:extLst>
          </p:cNvPr>
          <p:cNvSpPr>
            <a:spLocks noGrp="1"/>
          </p:cNvSpPr>
          <p:nvPr>
            <p:ph type="title"/>
          </p:nvPr>
        </p:nvSpPr>
        <p:spPr/>
        <p:txBody>
          <a:bodyPr/>
          <a:lstStyle/>
          <a:p>
            <a:r>
              <a:rPr lang="en-US" dirty="0"/>
              <a:t>Study Proposal: Hypothesis</a:t>
            </a:r>
          </a:p>
        </p:txBody>
      </p:sp>
      <p:sp>
        <p:nvSpPr>
          <p:cNvPr id="3" name="Content Placeholder 2">
            <a:extLst>
              <a:ext uri="{FF2B5EF4-FFF2-40B4-BE49-F238E27FC236}">
                <a16:creationId xmlns:a16="http://schemas.microsoft.com/office/drawing/2014/main" xmlns="" id="{30031667-CE73-484B-8B77-478AC337382B}"/>
              </a:ext>
            </a:extLst>
          </p:cNvPr>
          <p:cNvSpPr>
            <a:spLocks noGrp="1"/>
          </p:cNvSpPr>
          <p:nvPr>
            <p:ph idx="1"/>
          </p:nvPr>
        </p:nvSpPr>
        <p:spPr/>
        <p:txBody>
          <a:bodyPr>
            <a:normAutofit/>
          </a:bodyPr>
          <a:lstStyle/>
          <a:p>
            <a:r>
              <a:rPr lang="en-US" sz="2600" dirty="0" err="1"/>
              <a:t>IAcc</a:t>
            </a:r>
            <a:r>
              <a:rPr lang="en-US" sz="2600" dirty="0"/>
              <a:t> and RF are positively correlated, in that interoceptive accuracy scores will be higher among those with higher reflective functioning, and vice versa</a:t>
            </a:r>
          </a:p>
          <a:p>
            <a:r>
              <a:rPr lang="en-US" sz="2600" dirty="0"/>
              <a:t>Higher art experience scores will also be correlated with higher RF and higher </a:t>
            </a:r>
            <a:r>
              <a:rPr lang="en-US" sz="2600" dirty="0" err="1"/>
              <a:t>IAcc</a:t>
            </a:r>
            <a:endParaRPr lang="en-US" sz="2600" dirty="0"/>
          </a:p>
          <a:p>
            <a:pPr lvl="1"/>
            <a:endParaRPr lang="en-US" sz="2600" dirty="0"/>
          </a:p>
          <a:p>
            <a:pPr lvl="1"/>
            <a:endParaRPr lang="en-US" sz="2600" dirty="0"/>
          </a:p>
          <a:p>
            <a:pPr marL="457200" lvl="1" indent="0">
              <a:buNone/>
            </a:pPr>
            <a:endParaRPr lang="en-US" sz="2600" dirty="0"/>
          </a:p>
        </p:txBody>
      </p:sp>
      <p:sp>
        <p:nvSpPr>
          <p:cNvPr id="4" name="Slide Number Placeholder 3">
            <a:extLst>
              <a:ext uri="{FF2B5EF4-FFF2-40B4-BE49-F238E27FC236}">
                <a16:creationId xmlns:a16="http://schemas.microsoft.com/office/drawing/2014/main" xmlns="" id="{892CF87F-F9FB-9140-BA9C-1733DC10CBE0}"/>
              </a:ext>
            </a:extLst>
          </p:cNvPr>
          <p:cNvSpPr>
            <a:spLocks noGrp="1"/>
          </p:cNvSpPr>
          <p:nvPr>
            <p:ph type="sldNum" sz="quarter" idx="12"/>
          </p:nvPr>
        </p:nvSpPr>
        <p:spPr/>
        <p:txBody>
          <a:bodyPr/>
          <a:lstStyle/>
          <a:p>
            <a:fld id="{B62F4B46-D9A4-4146-8B0B-E27D8D147F79}" type="slidenum">
              <a:rPr lang="en-US" smtClean="0"/>
              <a:t>18</a:t>
            </a:fld>
            <a:endParaRPr lang="en-US"/>
          </a:p>
        </p:txBody>
      </p:sp>
      <p:cxnSp>
        <p:nvCxnSpPr>
          <p:cNvPr id="5" name="Straight Connector 4">
            <a:extLst>
              <a:ext uri="{FF2B5EF4-FFF2-40B4-BE49-F238E27FC236}">
                <a16:creationId xmlns:a16="http://schemas.microsoft.com/office/drawing/2014/main" xmlns="" id="{C955D8C4-9B7A-A149-BAE4-4EAF2A663D3B}"/>
              </a:ext>
            </a:extLst>
          </p:cNvPr>
          <p:cNvCxnSpPr>
            <a:cxnSpLocks/>
          </p:cNvCxnSpPr>
          <p:nvPr/>
        </p:nvCxnSpPr>
        <p:spPr>
          <a:xfrm>
            <a:off x="974387" y="1400782"/>
            <a:ext cx="6068439"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6573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AC5908-89BA-514F-B6FA-D08039C3E9C9}"/>
              </a:ext>
            </a:extLst>
          </p:cNvPr>
          <p:cNvSpPr>
            <a:spLocks noGrp="1"/>
          </p:cNvSpPr>
          <p:nvPr>
            <p:ph type="title"/>
          </p:nvPr>
        </p:nvSpPr>
        <p:spPr/>
        <p:txBody>
          <a:bodyPr/>
          <a:lstStyle/>
          <a:p>
            <a:r>
              <a:rPr lang="en-US" dirty="0"/>
              <a:t>Study Proposal</a:t>
            </a:r>
          </a:p>
        </p:txBody>
      </p:sp>
      <p:sp>
        <p:nvSpPr>
          <p:cNvPr id="3" name="Content Placeholder 2">
            <a:extLst>
              <a:ext uri="{FF2B5EF4-FFF2-40B4-BE49-F238E27FC236}">
                <a16:creationId xmlns:a16="http://schemas.microsoft.com/office/drawing/2014/main" xmlns="" id="{710192AE-D16D-F344-B3BF-B36DEB8C6C95}"/>
              </a:ext>
            </a:extLst>
          </p:cNvPr>
          <p:cNvSpPr>
            <a:spLocks noGrp="1"/>
          </p:cNvSpPr>
          <p:nvPr>
            <p:ph idx="1"/>
          </p:nvPr>
        </p:nvSpPr>
        <p:spPr/>
        <p:txBody>
          <a:bodyPr>
            <a:noAutofit/>
          </a:bodyPr>
          <a:lstStyle/>
          <a:p>
            <a:r>
              <a:rPr lang="en-US" sz="2600" dirty="0"/>
              <a:t>Why?</a:t>
            </a:r>
          </a:p>
          <a:p>
            <a:pPr lvl="1"/>
            <a:r>
              <a:rPr lang="en-US" sz="2600" dirty="0"/>
              <a:t>No studies linking RF/</a:t>
            </a:r>
            <a:r>
              <a:rPr lang="en-US" sz="2600" dirty="0" err="1"/>
              <a:t>IAcc</a:t>
            </a:r>
            <a:endParaRPr lang="en-US" sz="2600" dirty="0"/>
          </a:p>
          <a:p>
            <a:pPr lvl="1"/>
            <a:r>
              <a:rPr lang="en-US" sz="2600" dirty="0"/>
              <a:t>Few studies on attachment and the arts</a:t>
            </a:r>
          </a:p>
          <a:p>
            <a:pPr lvl="1"/>
            <a:r>
              <a:rPr lang="en-US" sz="2600" dirty="0"/>
              <a:t>Connect biological processes to narrative representation</a:t>
            </a:r>
          </a:p>
          <a:p>
            <a:pPr lvl="1"/>
            <a:r>
              <a:rPr lang="en-US" sz="2600" dirty="0"/>
              <a:t>Expand on theories that embodiment is a developmental process based in attachment</a:t>
            </a:r>
          </a:p>
          <a:p>
            <a:pPr lvl="1"/>
            <a:r>
              <a:rPr lang="en-US" sz="2600" dirty="0"/>
              <a:t>Intergenerational transmission of </a:t>
            </a:r>
            <a:r>
              <a:rPr lang="en-US" sz="2600" dirty="0" err="1"/>
              <a:t>interoception</a:t>
            </a:r>
            <a:r>
              <a:rPr lang="en-US" sz="2600" dirty="0"/>
              <a:t> (Steele, Steele, &amp; Beebe, 2017)</a:t>
            </a:r>
          </a:p>
          <a:p>
            <a:r>
              <a:rPr lang="en-US" sz="2600" dirty="0"/>
              <a:t>Limitations</a:t>
            </a:r>
          </a:p>
          <a:p>
            <a:pPr lvl="1"/>
            <a:r>
              <a:rPr lang="en-US" sz="2600" dirty="0"/>
              <a:t>Only one coder</a:t>
            </a:r>
          </a:p>
          <a:p>
            <a:pPr lvl="1"/>
            <a:r>
              <a:rPr lang="en-US" sz="2600" dirty="0"/>
              <a:t>Small sample size (20)</a:t>
            </a:r>
          </a:p>
          <a:p>
            <a:endParaRPr lang="en-US" sz="2600" dirty="0"/>
          </a:p>
        </p:txBody>
      </p:sp>
      <p:sp>
        <p:nvSpPr>
          <p:cNvPr id="4" name="Slide Number Placeholder 3">
            <a:extLst>
              <a:ext uri="{FF2B5EF4-FFF2-40B4-BE49-F238E27FC236}">
                <a16:creationId xmlns:a16="http://schemas.microsoft.com/office/drawing/2014/main" xmlns="" id="{C867E1CD-B343-B44D-AFBC-035CB1154F38}"/>
              </a:ext>
            </a:extLst>
          </p:cNvPr>
          <p:cNvSpPr>
            <a:spLocks noGrp="1"/>
          </p:cNvSpPr>
          <p:nvPr>
            <p:ph type="sldNum" sz="quarter" idx="12"/>
          </p:nvPr>
        </p:nvSpPr>
        <p:spPr/>
        <p:txBody>
          <a:bodyPr/>
          <a:lstStyle/>
          <a:p>
            <a:fld id="{B62F4B46-D9A4-4146-8B0B-E27D8D147F79}" type="slidenum">
              <a:rPr lang="en-US" smtClean="0"/>
              <a:t>19</a:t>
            </a:fld>
            <a:endParaRPr lang="en-US"/>
          </a:p>
        </p:txBody>
      </p:sp>
      <p:cxnSp>
        <p:nvCxnSpPr>
          <p:cNvPr id="5" name="Straight Connector 4">
            <a:extLst>
              <a:ext uri="{FF2B5EF4-FFF2-40B4-BE49-F238E27FC236}">
                <a16:creationId xmlns:a16="http://schemas.microsoft.com/office/drawing/2014/main" xmlns="" id="{45372A47-DFC5-E642-A797-66FACDD41C8B}"/>
              </a:ext>
            </a:extLst>
          </p:cNvPr>
          <p:cNvCxnSpPr>
            <a:cxnSpLocks/>
          </p:cNvCxnSpPr>
          <p:nvPr/>
        </p:nvCxnSpPr>
        <p:spPr>
          <a:xfrm>
            <a:off x="974387" y="1400782"/>
            <a:ext cx="3344694"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7730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alpha val="75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3A4F209C-C20E-4FA7-B241-1EF4F8D193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xmlns="" id="{E4564234-45B0-4ED8-A9E2-199C00173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7F47A02-45E7-BA4E-9C14-B30FABC0AADD}"/>
              </a:ext>
            </a:extLst>
          </p:cNvPr>
          <p:cNvSpPr>
            <a:spLocks noGrp="1"/>
          </p:cNvSpPr>
          <p:nvPr>
            <p:ph type="title"/>
          </p:nvPr>
        </p:nvSpPr>
        <p:spPr>
          <a:xfrm>
            <a:off x="838200" y="365125"/>
            <a:ext cx="10515600" cy="1325563"/>
          </a:xfrm>
        </p:spPr>
        <p:txBody>
          <a:bodyPr>
            <a:normAutofit/>
          </a:bodyPr>
          <a:lstStyle/>
          <a:p>
            <a:r>
              <a:rPr lang="en-US" dirty="0">
                <a:solidFill>
                  <a:schemeClr val="bg1">
                    <a:lumMod val="95000"/>
                    <a:lumOff val="5000"/>
                  </a:schemeClr>
                </a:solidFill>
              </a:rPr>
              <a:t>Study Proposal: Abstract</a:t>
            </a:r>
          </a:p>
        </p:txBody>
      </p:sp>
      <p:sp>
        <p:nvSpPr>
          <p:cNvPr id="3" name="Content Placeholder 2">
            <a:extLst>
              <a:ext uri="{FF2B5EF4-FFF2-40B4-BE49-F238E27FC236}">
                <a16:creationId xmlns:a16="http://schemas.microsoft.com/office/drawing/2014/main" xmlns="" id="{E56C9F55-D287-D148-8D3C-F0904A8EB21C}"/>
              </a:ext>
            </a:extLst>
          </p:cNvPr>
          <p:cNvSpPr>
            <a:spLocks noGrp="1"/>
          </p:cNvSpPr>
          <p:nvPr>
            <p:ph idx="1"/>
          </p:nvPr>
        </p:nvSpPr>
        <p:spPr>
          <a:xfrm>
            <a:off x="702013" y="2467296"/>
            <a:ext cx="10515600" cy="4025579"/>
          </a:xfrm>
        </p:spPr>
        <p:txBody>
          <a:bodyPr anchor="ctr">
            <a:noAutofit/>
          </a:bodyPr>
          <a:lstStyle/>
          <a:p>
            <a:r>
              <a:rPr lang="en-US" sz="2600" dirty="0"/>
              <a:t>Are there correlations between RF, </a:t>
            </a:r>
            <a:r>
              <a:rPr lang="en-US" sz="2600" dirty="0" err="1"/>
              <a:t>interoception</a:t>
            </a:r>
            <a:r>
              <a:rPr lang="en-US" sz="2600" dirty="0"/>
              <a:t>, and art experience in undergraduates?</a:t>
            </a:r>
          </a:p>
          <a:p>
            <a:r>
              <a:rPr lang="en-US" sz="2600" dirty="0"/>
              <a:t>No studies yet linking </a:t>
            </a:r>
            <a:r>
              <a:rPr lang="en-US" sz="2600" dirty="0" err="1"/>
              <a:t>interoception</a:t>
            </a:r>
            <a:r>
              <a:rPr lang="en-US" sz="2600" dirty="0"/>
              <a:t> and RF (or </a:t>
            </a:r>
            <a:r>
              <a:rPr lang="en-US" sz="2600" dirty="0" err="1"/>
              <a:t>interoception</a:t>
            </a:r>
            <a:r>
              <a:rPr lang="en-US" sz="2600" dirty="0"/>
              <a:t> and attachment)</a:t>
            </a:r>
          </a:p>
          <a:p>
            <a:r>
              <a:rPr lang="en-US" sz="2600" dirty="0"/>
              <a:t>RF and </a:t>
            </a:r>
            <a:r>
              <a:rPr lang="en-US" sz="2600" dirty="0" err="1"/>
              <a:t>interoception</a:t>
            </a:r>
            <a:r>
              <a:rPr lang="en-US" sz="2600" dirty="0"/>
              <a:t> inextricably tied to affect regulation, emotion, and sense of self</a:t>
            </a:r>
          </a:p>
          <a:p>
            <a:r>
              <a:rPr lang="en-US" sz="2600" dirty="0"/>
              <a:t>RF and </a:t>
            </a:r>
            <a:r>
              <a:rPr lang="en-US" sz="2600" dirty="0" err="1"/>
              <a:t>interoception</a:t>
            </a:r>
            <a:r>
              <a:rPr lang="en-US" sz="2600" dirty="0"/>
              <a:t> theorized to be transmitted through early caregiving</a:t>
            </a:r>
          </a:p>
          <a:p>
            <a:r>
              <a:rPr lang="en-US" sz="2600" dirty="0"/>
              <a:t>Elucidate role of the body in attachment</a:t>
            </a:r>
          </a:p>
          <a:p>
            <a:r>
              <a:rPr lang="en-US" sz="2600" dirty="0"/>
              <a:t>Link body processes to narrative representation</a:t>
            </a:r>
          </a:p>
          <a:p>
            <a:pPr marL="0" indent="0">
              <a:buNone/>
            </a:pPr>
            <a:endParaRPr lang="en-US" sz="2600" dirty="0"/>
          </a:p>
        </p:txBody>
      </p:sp>
      <p:sp>
        <p:nvSpPr>
          <p:cNvPr id="6" name="Slide Number Placeholder 5">
            <a:extLst>
              <a:ext uri="{FF2B5EF4-FFF2-40B4-BE49-F238E27FC236}">
                <a16:creationId xmlns:a16="http://schemas.microsoft.com/office/drawing/2014/main" xmlns="" id="{2C240399-E2B8-A549-B248-A5CC79CC15E4}"/>
              </a:ext>
            </a:extLst>
          </p:cNvPr>
          <p:cNvSpPr>
            <a:spLocks noGrp="1"/>
          </p:cNvSpPr>
          <p:nvPr>
            <p:ph type="sldNum" sz="quarter" idx="12"/>
          </p:nvPr>
        </p:nvSpPr>
        <p:spPr>
          <a:xfrm>
            <a:off x="8610600" y="6356350"/>
            <a:ext cx="2743200" cy="365125"/>
          </a:xfrm>
        </p:spPr>
        <p:txBody>
          <a:bodyPr anchor="ctr">
            <a:normAutofit/>
          </a:bodyPr>
          <a:lstStyle/>
          <a:p>
            <a:pPr>
              <a:spcAft>
                <a:spcPts val="600"/>
              </a:spcAft>
            </a:pPr>
            <a:fld id="{B62F4B46-D9A4-4146-8B0B-E27D8D147F79}" type="slidenum">
              <a:rPr lang="en-US">
                <a:solidFill>
                  <a:schemeClr val="tx1">
                    <a:alpha val="70000"/>
                  </a:schemeClr>
                </a:solidFill>
              </a:rPr>
              <a:pPr>
                <a:spcAft>
                  <a:spcPts val="600"/>
                </a:spcAft>
              </a:pPr>
              <a:t>2</a:t>
            </a:fld>
            <a:endParaRPr lang="en-US">
              <a:solidFill>
                <a:schemeClr val="tx1">
                  <a:alpha val="70000"/>
                </a:schemeClr>
              </a:solidFill>
            </a:endParaRPr>
          </a:p>
        </p:txBody>
      </p:sp>
    </p:spTree>
    <p:extLst>
      <p:ext uri="{BB962C8B-B14F-4D97-AF65-F5344CB8AC3E}">
        <p14:creationId xmlns:p14="http://schemas.microsoft.com/office/powerpoint/2010/main" val="3690561523"/>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CBE87C-D987-5040-BA21-84588F1CF667}"/>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xmlns="" id="{E16EEB7A-55B1-1C43-9C01-6838D6880595}"/>
              </a:ext>
            </a:extLst>
          </p:cNvPr>
          <p:cNvSpPr>
            <a:spLocks noGrp="1"/>
          </p:cNvSpPr>
          <p:nvPr>
            <p:ph idx="1"/>
          </p:nvPr>
        </p:nvSpPr>
        <p:spPr/>
        <p:txBody>
          <a:bodyPr>
            <a:normAutofit/>
          </a:bodyPr>
          <a:lstStyle/>
          <a:p>
            <a:pPr marL="0" indent="0">
              <a:buNone/>
            </a:pPr>
            <a:r>
              <a:rPr lang="en-US" sz="3200" dirty="0"/>
              <a:t>To Miriam, Howard, Amanda, </a:t>
            </a:r>
            <a:r>
              <a:rPr lang="en-US" sz="3200" dirty="0" err="1"/>
              <a:t>Aniella</a:t>
            </a:r>
            <a:r>
              <a:rPr lang="en-US" sz="3200" dirty="0"/>
              <a:t>, Anthony, </a:t>
            </a:r>
            <a:r>
              <a:rPr lang="en-US" sz="3200" dirty="0" err="1"/>
              <a:t>Koret</a:t>
            </a:r>
            <a:r>
              <a:rPr lang="en-US" sz="3200" dirty="0"/>
              <a:t>, Jessica and the Body Group!</a:t>
            </a:r>
          </a:p>
        </p:txBody>
      </p:sp>
      <p:sp>
        <p:nvSpPr>
          <p:cNvPr id="4" name="Slide Number Placeholder 3">
            <a:extLst>
              <a:ext uri="{FF2B5EF4-FFF2-40B4-BE49-F238E27FC236}">
                <a16:creationId xmlns:a16="http://schemas.microsoft.com/office/drawing/2014/main" xmlns="" id="{EE28D47D-C318-8A40-8FA8-3E6FEE9FC952}"/>
              </a:ext>
            </a:extLst>
          </p:cNvPr>
          <p:cNvSpPr>
            <a:spLocks noGrp="1"/>
          </p:cNvSpPr>
          <p:nvPr>
            <p:ph type="sldNum" sz="quarter" idx="12"/>
          </p:nvPr>
        </p:nvSpPr>
        <p:spPr/>
        <p:txBody>
          <a:bodyPr/>
          <a:lstStyle/>
          <a:p>
            <a:fld id="{B62F4B46-D9A4-4146-8B0B-E27D8D147F79}" type="slidenum">
              <a:rPr lang="en-US" smtClean="0"/>
              <a:t>20</a:t>
            </a:fld>
            <a:endParaRPr lang="en-US"/>
          </a:p>
        </p:txBody>
      </p:sp>
      <p:cxnSp>
        <p:nvCxnSpPr>
          <p:cNvPr id="5" name="Straight Connector 4">
            <a:extLst>
              <a:ext uri="{FF2B5EF4-FFF2-40B4-BE49-F238E27FC236}">
                <a16:creationId xmlns:a16="http://schemas.microsoft.com/office/drawing/2014/main" xmlns="" id="{875A42AF-A26C-FB44-876D-B6AA1E41F926}"/>
              </a:ext>
            </a:extLst>
          </p:cNvPr>
          <p:cNvCxnSpPr>
            <a:cxnSpLocks/>
          </p:cNvCxnSpPr>
          <p:nvPr/>
        </p:nvCxnSpPr>
        <p:spPr>
          <a:xfrm>
            <a:off x="974387" y="1400782"/>
            <a:ext cx="2410839"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305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901FCB-2FC9-5843-82BD-0795275123F5}"/>
              </a:ext>
            </a:extLst>
          </p:cNvPr>
          <p:cNvSpPr>
            <a:spLocks noGrp="1"/>
          </p:cNvSpPr>
          <p:nvPr>
            <p:ph type="title"/>
          </p:nvPr>
        </p:nvSpPr>
        <p:spPr>
          <a:xfrm>
            <a:off x="654996" y="-99878"/>
            <a:ext cx="10515600" cy="1325563"/>
          </a:xfrm>
        </p:spPr>
        <p:txBody>
          <a:bodyPr/>
          <a:lstStyle/>
          <a:p>
            <a:r>
              <a:rPr lang="en-US" dirty="0"/>
              <a:t>References (1/2)</a:t>
            </a:r>
          </a:p>
        </p:txBody>
      </p:sp>
      <p:sp>
        <p:nvSpPr>
          <p:cNvPr id="3" name="Content Placeholder 2">
            <a:extLst>
              <a:ext uri="{FF2B5EF4-FFF2-40B4-BE49-F238E27FC236}">
                <a16:creationId xmlns:a16="http://schemas.microsoft.com/office/drawing/2014/main" xmlns="" id="{C3F1FF16-2471-B64A-85DA-86D8C35AECE1}"/>
              </a:ext>
            </a:extLst>
          </p:cNvPr>
          <p:cNvSpPr>
            <a:spLocks noGrp="1"/>
          </p:cNvSpPr>
          <p:nvPr>
            <p:ph idx="1"/>
          </p:nvPr>
        </p:nvSpPr>
        <p:spPr>
          <a:xfrm>
            <a:off x="327498" y="1225685"/>
            <a:ext cx="11537004" cy="4951278"/>
          </a:xfrm>
        </p:spPr>
        <p:txBody>
          <a:bodyPr>
            <a:noAutofit/>
          </a:bodyPr>
          <a:lstStyle/>
          <a:p>
            <a:r>
              <a:rPr lang="en-US" sz="1000" dirty="0"/>
              <a:t>Cameron, O. G. (2001). Interoception: the inside story—a model for psychosomatic processes. </a:t>
            </a:r>
            <a:r>
              <a:rPr lang="en-US" sz="1000" i="1" dirty="0"/>
              <a:t>Psychosomatic Medicine, 63</a:t>
            </a:r>
            <a:r>
              <a:rPr lang="en-US" sz="1000" dirty="0"/>
              <a:t>(5), 697–710. </a:t>
            </a:r>
            <a:r>
              <a:rPr lang="en-US" sz="1000" dirty="0" err="1"/>
              <a:t>doi</a:t>
            </a:r>
            <a:r>
              <a:rPr lang="en-US" sz="1000" dirty="0"/>
              <a:t>: 0033-3174/01/6305-0697</a:t>
            </a:r>
          </a:p>
          <a:p>
            <a:r>
              <a:rPr lang="en-US" sz="1000" dirty="0"/>
              <a:t>Chatterjee, A., </a:t>
            </a:r>
            <a:r>
              <a:rPr lang="en-US" sz="1000" dirty="0" err="1"/>
              <a:t>Widick</a:t>
            </a:r>
            <a:r>
              <a:rPr lang="en-US" sz="1000" dirty="0"/>
              <a:t>, P., </a:t>
            </a:r>
            <a:r>
              <a:rPr lang="en-US" sz="1000" dirty="0" err="1"/>
              <a:t>Sternschein</a:t>
            </a:r>
            <a:r>
              <a:rPr lang="en-US" sz="1000" dirty="0"/>
              <a:t>, R., Smith, W. B., &amp; </a:t>
            </a:r>
            <a:r>
              <a:rPr lang="en-US" sz="1000" dirty="0" err="1"/>
              <a:t>Bromberger</a:t>
            </a:r>
            <a:r>
              <a:rPr lang="en-US" sz="1000" dirty="0"/>
              <a:t>, B. (2010). The assessment of art attributes. </a:t>
            </a:r>
            <a:r>
              <a:rPr lang="en-US" sz="1000" i="1" dirty="0"/>
              <a:t>Empirical Studies of the Arts, 28</a:t>
            </a:r>
            <a:r>
              <a:rPr lang="en-US" sz="1000" dirty="0"/>
              <a:t>(2), 207–222. </a:t>
            </a:r>
            <a:r>
              <a:rPr lang="en-US" sz="1000" dirty="0" err="1"/>
              <a:t>doi</a:t>
            </a:r>
            <a:r>
              <a:rPr lang="en-US" sz="1000" dirty="0"/>
              <a:t>: 10.2190/EM.28.2.f</a:t>
            </a:r>
          </a:p>
          <a:p>
            <a:r>
              <a:rPr lang="en-US" sz="1000" dirty="0"/>
              <a:t>Christensen, J. F., </a:t>
            </a:r>
            <a:r>
              <a:rPr lang="en-US" sz="1000" dirty="0" err="1"/>
              <a:t>Gaigg</a:t>
            </a:r>
            <a:r>
              <a:rPr lang="en-US" sz="1000" dirty="0"/>
              <a:t>, S. B., &amp; Calvo‐Merino, B. (2018). I can feel my heartbeat: Dancers have increased interoceptive accuracy. </a:t>
            </a:r>
            <a:r>
              <a:rPr lang="en-US" sz="1000" i="1" dirty="0"/>
              <a:t>Psychophysiology, 55</a:t>
            </a:r>
            <a:r>
              <a:rPr lang="en-US" sz="1000" dirty="0"/>
              <a:t>(4), e13008. </a:t>
            </a:r>
            <a:r>
              <a:rPr lang="en-US" sz="1000" dirty="0" err="1"/>
              <a:t>doi</a:t>
            </a:r>
            <a:r>
              <a:rPr lang="en-US" sz="1000" dirty="0"/>
              <a:t>: 10.1111/psyp.13008</a:t>
            </a:r>
          </a:p>
          <a:p>
            <a:r>
              <a:rPr lang="en-US" sz="1000" dirty="0"/>
              <a:t>Craig, A. D. (2009). How do you feel — now? The anterior insula and human awareness. </a:t>
            </a:r>
            <a:r>
              <a:rPr lang="en-US" sz="1000" i="1" dirty="0"/>
              <a:t>Nature Reviews Neuroscience, 10</a:t>
            </a:r>
            <a:r>
              <a:rPr lang="en-US" sz="1000" dirty="0"/>
              <a:t>, 59–70. </a:t>
            </a:r>
            <a:r>
              <a:rPr lang="en-US" sz="1000" dirty="0" err="1"/>
              <a:t>doi</a:t>
            </a:r>
            <a:r>
              <a:rPr lang="en-US" sz="1000" dirty="0"/>
              <a:t>: 10.1038/nrn2555</a:t>
            </a:r>
          </a:p>
          <a:p>
            <a:r>
              <a:rPr lang="en-US" sz="1000" dirty="0"/>
              <a:t>Critchley, H. D., Wiens, S., </a:t>
            </a:r>
            <a:r>
              <a:rPr lang="en-US" sz="1000" dirty="0" err="1"/>
              <a:t>Rotshtein</a:t>
            </a:r>
            <a:r>
              <a:rPr lang="en-US" sz="1000" dirty="0"/>
              <a:t>, P., </a:t>
            </a:r>
            <a:r>
              <a:rPr lang="en-US" sz="1000" dirty="0" err="1"/>
              <a:t>Öhman</a:t>
            </a:r>
            <a:r>
              <a:rPr lang="en-US" sz="1000" dirty="0"/>
              <a:t>, A., &amp; Dolan, R. J. (2004). Neural systems supporting interoceptive awareness. Nature </a:t>
            </a:r>
            <a:r>
              <a:rPr lang="en-US" sz="1000" i="1" dirty="0"/>
              <a:t>Neuroscience, 7</a:t>
            </a:r>
            <a:r>
              <a:rPr lang="en-US" sz="1000" dirty="0"/>
              <a:t>(2), 189. </a:t>
            </a:r>
            <a:r>
              <a:rPr lang="en-US" sz="1000" dirty="0" err="1"/>
              <a:t>doi</a:t>
            </a:r>
            <a:r>
              <a:rPr lang="en-US" sz="1000" dirty="0"/>
              <a:t>: 10.1038/nn1176</a:t>
            </a:r>
          </a:p>
          <a:p>
            <a:r>
              <a:rPr lang="en-US" sz="1000" dirty="0"/>
              <a:t>Damasio, A. R. (1996). The somatic marker hypothesis and the possible functions of the prefrontal cortex. Philosophical Transactions of the Royal Society of London. </a:t>
            </a:r>
            <a:r>
              <a:rPr lang="en-US" sz="1000" i="1" dirty="0"/>
              <a:t>Series B: Biological Sciences, 351</a:t>
            </a:r>
            <a:r>
              <a:rPr lang="en-US" sz="1000" dirty="0"/>
              <a:t>(1346), 1413–1420. </a:t>
            </a:r>
            <a:r>
              <a:rPr lang="en-US" sz="1000" dirty="0" err="1"/>
              <a:t>doi</a:t>
            </a:r>
            <a:r>
              <a:rPr lang="en-US" sz="1000" dirty="0"/>
              <a:t>: 10.1098/rstb.1996.0125</a:t>
            </a:r>
          </a:p>
          <a:p>
            <a:r>
              <a:rPr lang="en-US" sz="1000" dirty="0"/>
              <a:t>Fischer-Kern, M., </a:t>
            </a:r>
            <a:r>
              <a:rPr lang="en-US" sz="1000" dirty="0" err="1"/>
              <a:t>Fonagy</a:t>
            </a:r>
            <a:r>
              <a:rPr lang="en-US" sz="1000" dirty="0"/>
              <a:t>, P., </a:t>
            </a:r>
            <a:r>
              <a:rPr lang="en-US" sz="1000" dirty="0" err="1"/>
              <a:t>Kapusta</a:t>
            </a:r>
            <a:r>
              <a:rPr lang="en-US" sz="1000" dirty="0"/>
              <a:t>, N. D., </a:t>
            </a:r>
            <a:r>
              <a:rPr lang="en-US" sz="1000" dirty="0" err="1"/>
              <a:t>Luyten</a:t>
            </a:r>
            <a:r>
              <a:rPr lang="en-US" sz="1000" dirty="0"/>
              <a:t>, P., Boss, S., </a:t>
            </a:r>
            <a:r>
              <a:rPr lang="en-US" sz="1000" dirty="0" err="1"/>
              <a:t>Naderer</a:t>
            </a:r>
            <a:r>
              <a:rPr lang="en-US" sz="1000" dirty="0"/>
              <a:t>, A., ... &amp; </a:t>
            </a:r>
            <a:r>
              <a:rPr lang="en-US" sz="1000" dirty="0" err="1"/>
              <a:t>Leithner</a:t>
            </a:r>
            <a:r>
              <a:rPr lang="en-US" sz="1000" dirty="0"/>
              <a:t>, K. (2013). Mentalizing in female inpatients with major depressive disorder.</a:t>
            </a:r>
            <a:r>
              <a:rPr lang="en-US" sz="1000" i="1" dirty="0"/>
              <a:t> The Journal of Nervous and Mental Disease, 201</a:t>
            </a:r>
            <a:r>
              <a:rPr lang="en-US" sz="1000" dirty="0"/>
              <a:t>(3), 202–207. </a:t>
            </a:r>
            <a:r>
              <a:rPr lang="en-US" sz="1000" dirty="0" err="1"/>
              <a:t>doi</a:t>
            </a:r>
            <a:r>
              <a:rPr lang="en-US" sz="1000" dirty="0"/>
              <a:t>: 10.1097/NMD.0b013e3182845c0a</a:t>
            </a:r>
          </a:p>
          <a:p>
            <a:r>
              <a:rPr lang="en-US" sz="1000" dirty="0" err="1"/>
              <a:t>Fonagy</a:t>
            </a:r>
            <a:r>
              <a:rPr lang="en-US" sz="1000" dirty="0"/>
              <a:t>, P., Steele, H., &amp; Steele, M. (1991). Maternal representations of attachment during pregnancy predict the organization of infant‐mother attachment at one year of age. </a:t>
            </a:r>
            <a:r>
              <a:rPr lang="en-US" sz="1000" i="1" dirty="0"/>
              <a:t>Child Development, 62</a:t>
            </a:r>
            <a:r>
              <a:rPr lang="en-US" sz="1000" dirty="0"/>
              <a:t>(5), 891–905. Doi: 10.1111/j.1467-8624.1991.tb01578.x </a:t>
            </a:r>
          </a:p>
          <a:p>
            <a:r>
              <a:rPr lang="en-US" sz="1000" dirty="0" err="1"/>
              <a:t>Fonagy</a:t>
            </a:r>
            <a:r>
              <a:rPr lang="en-US" sz="1000" dirty="0"/>
              <a:t>, P., Target, M., Steele, H., &amp; Steele, M. (1998). Reflective-functioning manual, version 5.0, for application to adult attachment interviews. London: University College London, 161-2.</a:t>
            </a:r>
          </a:p>
          <a:p>
            <a:r>
              <a:rPr lang="en-US" sz="1000" dirty="0" err="1"/>
              <a:t>Fotopoulou</a:t>
            </a:r>
            <a:r>
              <a:rPr lang="en-US" sz="1000" dirty="0"/>
              <a:t>, A., &amp; </a:t>
            </a:r>
            <a:r>
              <a:rPr lang="en-US" sz="1000" dirty="0" err="1"/>
              <a:t>Tsakiris</a:t>
            </a:r>
            <a:r>
              <a:rPr lang="en-US" sz="1000" dirty="0"/>
              <a:t>, M. (2017). Mentalizing homeostasis: The social origins of interoceptive inference. </a:t>
            </a:r>
            <a:r>
              <a:rPr lang="en-US" sz="1000" i="1" dirty="0" err="1"/>
              <a:t>Neuropsychoanalysis</a:t>
            </a:r>
            <a:r>
              <a:rPr lang="en-US" sz="1000" i="1" dirty="0"/>
              <a:t>, 19</a:t>
            </a:r>
            <a:r>
              <a:rPr lang="en-US" sz="1000" dirty="0"/>
              <a:t>(1), 3–28. </a:t>
            </a:r>
            <a:r>
              <a:rPr lang="en-US" sz="1000" dirty="0" err="1"/>
              <a:t>doi</a:t>
            </a:r>
            <a:r>
              <a:rPr lang="en-US" sz="1000" dirty="0"/>
              <a:t>: 10.1080/15294145.2017.1294031</a:t>
            </a:r>
          </a:p>
          <a:p>
            <a:r>
              <a:rPr lang="en-US" sz="1000" dirty="0"/>
              <a:t>Garfinkel, S. N., Seth, A. K., Barrett, A. B., Suzuki, K., &amp; Critchley, H. D. (2015). Knowing your own heart: distinguishing interoceptive accuracy from interoceptive awareness. </a:t>
            </a:r>
            <a:r>
              <a:rPr lang="en-US" sz="1000" i="1" dirty="0"/>
              <a:t>Biological Psychology, 104</a:t>
            </a:r>
            <a:r>
              <a:rPr lang="en-US" sz="1000" dirty="0"/>
              <a:t>, 65–74. </a:t>
            </a:r>
            <a:r>
              <a:rPr lang="en-US" sz="1000" dirty="0" err="1"/>
              <a:t>doi</a:t>
            </a:r>
            <a:r>
              <a:rPr lang="en-US" sz="1000" dirty="0"/>
              <a:t>: 10.1016/j.biopsycho.2014.11.004</a:t>
            </a:r>
          </a:p>
          <a:p>
            <a:r>
              <a:rPr lang="en-US" sz="1000" dirty="0"/>
              <a:t>Garfinkel, S. N., </a:t>
            </a:r>
            <a:r>
              <a:rPr lang="en-US" sz="1000" dirty="0" err="1"/>
              <a:t>Tiley</a:t>
            </a:r>
            <a:r>
              <a:rPr lang="en-US" sz="1000" dirty="0"/>
              <a:t>, C., O'Keeffe, S., Harrison, N. A., Seth, A. K., &amp; Critchley, H. D. (2016). Discrepancies between dimensions of </a:t>
            </a:r>
            <a:r>
              <a:rPr lang="en-US" sz="1000" dirty="0" err="1"/>
              <a:t>interoception</a:t>
            </a:r>
            <a:r>
              <a:rPr lang="en-US" sz="1000" dirty="0"/>
              <a:t> in autism: Implications for emotion and anxiety. Biological Psychology, 114, 117–126. </a:t>
            </a:r>
            <a:r>
              <a:rPr lang="en-US" sz="1000" dirty="0" err="1"/>
              <a:t>doi</a:t>
            </a:r>
            <a:r>
              <a:rPr lang="en-US" sz="1000" dirty="0"/>
              <a:t>: 10.1016/j.biopsycho.2015.12.003</a:t>
            </a:r>
          </a:p>
          <a:p>
            <a:r>
              <a:rPr lang="en-US" sz="1000" dirty="0"/>
              <a:t>George, C., Kaplan, N., &amp; Main, M. (1996). Adult attachment interview. Unpublished manuscript, Department of Psychology, University of California, Berkeley (third edition).</a:t>
            </a:r>
          </a:p>
          <a:p>
            <a:r>
              <a:rPr lang="en-US" sz="1000" dirty="0" err="1"/>
              <a:t>Grynberg</a:t>
            </a:r>
            <a:r>
              <a:rPr lang="en-US" sz="1000" dirty="0"/>
              <a:t>, D., &amp; </a:t>
            </a:r>
            <a:r>
              <a:rPr lang="en-US" sz="1000" dirty="0" err="1"/>
              <a:t>Pollatos</a:t>
            </a:r>
            <a:r>
              <a:rPr lang="en-US" sz="1000" dirty="0"/>
              <a:t>, O. (2015). Perceiving one's body shapes empathy. </a:t>
            </a:r>
            <a:r>
              <a:rPr lang="en-US" sz="1000" i="1" dirty="0"/>
              <a:t>Physiology &amp; Behavior, 140</a:t>
            </a:r>
            <a:r>
              <a:rPr lang="en-US" sz="1000" dirty="0"/>
              <a:t>, 54–60. </a:t>
            </a:r>
            <a:r>
              <a:rPr lang="en-US" sz="1000" dirty="0" err="1"/>
              <a:t>doi</a:t>
            </a:r>
            <a:r>
              <a:rPr lang="en-US" sz="1000" dirty="0"/>
              <a:t>: 10.1016/j.physbeh.2014.12.026</a:t>
            </a:r>
          </a:p>
          <a:p>
            <a:r>
              <a:rPr lang="en-US" sz="1000" dirty="0"/>
              <a:t>Herbert, B. M., &amp; </a:t>
            </a:r>
            <a:r>
              <a:rPr lang="en-US" sz="1000" dirty="0" err="1"/>
              <a:t>Pollatos</a:t>
            </a:r>
            <a:r>
              <a:rPr lang="en-US" sz="1000" dirty="0"/>
              <a:t>, O. (2012). The body in the mind: on the relationship between </a:t>
            </a:r>
            <a:r>
              <a:rPr lang="en-US" sz="1000" dirty="0" err="1"/>
              <a:t>interoception</a:t>
            </a:r>
            <a:r>
              <a:rPr lang="en-US" sz="1000" dirty="0"/>
              <a:t> and embodiment. </a:t>
            </a:r>
            <a:r>
              <a:rPr lang="en-US" sz="1000" i="1" dirty="0"/>
              <a:t>Topics in Cognitive Science, 4</a:t>
            </a:r>
            <a:r>
              <a:rPr lang="en-US" sz="1000" dirty="0"/>
              <a:t>(4), 692–704. </a:t>
            </a:r>
            <a:r>
              <a:rPr lang="en-US" sz="1000" dirty="0" err="1"/>
              <a:t>doi</a:t>
            </a:r>
            <a:r>
              <a:rPr lang="en-US" sz="1000" dirty="0"/>
              <a:t>: 10.1111/j.1756-8765.2012.01189.x</a:t>
            </a:r>
          </a:p>
          <a:p>
            <a:r>
              <a:rPr lang="en-US" sz="1000" dirty="0"/>
              <a:t>Katznelson, H. (2014). Reflective Functioning: A review. </a:t>
            </a:r>
            <a:r>
              <a:rPr lang="en-US" sz="1000" i="1" dirty="0"/>
              <a:t>Clinical Psychology Review, 34</a:t>
            </a:r>
            <a:r>
              <a:rPr lang="en-US" sz="1000" dirty="0"/>
              <a:t>(2), 107–117. </a:t>
            </a:r>
            <a:r>
              <a:rPr lang="en-US" sz="1000" dirty="0" err="1"/>
              <a:t>doi</a:t>
            </a:r>
            <a:r>
              <a:rPr lang="en-US" sz="1000" dirty="0"/>
              <a:t>: 10.1016/j.cpr.2013.12.003</a:t>
            </a:r>
          </a:p>
          <a:p>
            <a:r>
              <a:rPr lang="en-US" sz="1000" dirty="0"/>
              <a:t>70 patients suffering from bulimia nervosa. </a:t>
            </a:r>
            <a:r>
              <a:rPr lang="en-US" sz="1000" i="1" dirty="0"/>
              <a:t>European Eating Disorders Review, 20</a:t>
            </a:r>
            <a:r>
              <a:rPr lang="en-US" sz="1000" dirty="0"/>
              <a:t>(4), 303–310. </a:t>
            </a:r>
            <a:r>
              <a:rPr lang="en-US" sz="1000" dirty="0" err="1"/>
              <a:t>doi</a:t>
            </a:r>
            <a:r>
              <a:rPr lang="en-US" sz="1000" dirty="0"/>
              <a:t>: 10.1002/erv.2158</a:t>
            </a:r>
          </a:p>
          <a:p>
            <a:endParaRPr lang="en-US" sz="1000" dirty="0"/>
          </a:p>
        </p:txBody>
      </p:sp>
      <p:sp>
        <p:nvSpPr>
          <p:cNvPr id="4" name="Slide Number Placeholder 3">
            <a:extLst>
              <a:ext uri="{FF2B5EF4-FFF2-40B4-BE49-F238E27FC236}">
                <a16:creationId xmlns:a16="http://schemas.microsoft.com/office/drawing/2014/main" xmlns="" id="{95D4348B-47CD-6548-B620-C095FF78519A}"/>
              </a:ext>
            </a:extLst>
          </p:cNvPr>
          <p:cNvSpPr>
            <a:spLocks noGrp="1"/>
          </p:cNvSpPr>
          <p:nvPr>
            <p:ph type="sldNum" sz="quarter" idx="12"/>
          </p:nvPr>
        </p:nvSpPr>
        <p:spPr/>
        <p:txBody>
          <a:bodyPr/>
          <a:lstStyle/>
          <a:p>
            <a:fld id="{B62F4B46-D9A4-4146-8B0B-E27D8D147F79}" type="slidenum">
              <a:rPr lang="en-US" smtClean="0"/>
              <a:t>21</a:t>
            </a:fld>
            <a:endParaRPr lang="en-US"/>
          </a:p>
        </p:txBody>
      </p:sp>
      <p:cxnSp>
        <p:nvCxnSpPr>
          <p:cNvPr id="6" name="Straight Connector 5">
            <a:extLst>
              <a:ext uri="{FF2B5EF4-FFF2-40B4-BE49-F238E27FC236}">
                <a16:creationId xmlns:a16="http://schemas.microsoft.com/office/drawing/2014/main" xmlns="" id="{5E08827C-EC1F-2B49-AD60-70BEB05AE275}"/>
              </a:ext>
            </a:extLst>
          </p:cNvPr>
          <p:cNvCxnSpPr>
            <a:cxnSpLocks/>
          </p:cNvCxnSpPr>
          <p:nvPr/>
        </p:nvCxnSpPr>
        <p:spPr>
          <a:xfrm>
            <a:off x="654996" y="933854"/>
            <a:ext cx="3936459"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5550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EB5B4F-72E1-5D41-AC9C-E28A499A3E05}"/>
              </a:ext>
            </a:extLst>
          </p:cNvPr>
          <p:cNvSpPr>
            <a:spLocks noGrp="1"/>
          </p:cNvSpPr>
          <p:nvPr>
            <p:ph type="title"/>
          </p:nvPr>
        </p:nvSpPr>
        <p:spPr>
          <a:xfrm>
            <a:off x="507459" y="-161131"/>
            <a:ext cx="10515600" cy="1325563"/>
          </a:xfrm>
        </p:spPr>
        <p:txBody>
          <a:bodyPr/>
          <a:lstStyle/>
          <a:p>
            <a:r>
              <a:rPr lang="en-US" dirty="0"/>
              <a:t>References (2/2)</a:t>
            </a:r>
          </a:p>
        </p:txBody>
      </p:sp>
      <p:sp>
        <p:nvSpPr>
          <p:cNvPr id="3" name="Content Placeholder 2">
            <a:extLst>
              <a:ext uri="{FF2B5EF4-FFF2-40B4-BE49-F238E27FC236}">
                <a16:creationId xmlns:a16="http://schemas.microsoft.com/office/drawing/2014/main" xmlns="" id="{3276A041-778B-1C41-AABE-859BA4C95EC3}"/>
              </a:ext>
            </a:extLst>
          </p:cNvPr>
          <p:cNvSpPr>
            <a:spLocks noGrp="1"/>
          </p:cNvSpPr>
          <p:nvPr>
            <p:ph idx="1"/>
          </p:nvPr>
        </p:nvSpPr>
        <p:spPr>
          <a:xfrm>
            <a:off x="221131" y="988035"/>
            <a:ext cx="11749737" cy="5072299"/>
          </a:xfrm>
        </p:spPr>
        <p:txBody>
          <a:bodyPr>
            <a:noAutofit/>
          </a:bodyPr>
          <a:lstStyle/>
          <a:p>
            <a:r>
              <a:rPr lang="en-US" sz="1000" dirty="0" err="1"/>
              <a:t>Kever</a:t>
            </a:r>
            <a:r>
              <a:rPr lang="en-US" sz="1000" dirty="0"/>
              <a:t>, A., </a:t>
            </a:r>
            <a:r>
              <a:rPr lang="en-US" sz="1000" dirty="0" err="1"/>
              <a:t>Pollatos</a:t>
            </a:r>
            <a:r>
              <a:rPr lang="en-US" sz="1000" dirty="0"/>
              <a:t>, O., Vermeulen, N., &amp; </a:t>
            </a:r>
            <a:r>
              <a:rPr lang="en-US" sz="1000" dirty="0" err="1"/>
              <a:t>Grynberg</a:t>
            </a:r>
            <a:r>
              <a:rPr lang="en-US" sz="1000" dirty="0"/>
              <a:t>, D. (2015). Interoceptive sensitivity facilitates both antecedent-and response-focused emotion regulation strategies. </a:t>
            </a:r>
            <a:r>
              <a:rPr lang="en-US" sz="1000" i="1" dirty="0"/>
              <a:t>Personality and Individual Differences, 87</a:t>
            </a:r>
            <a:r>
              <a:rPr lang="en-US" sz="1000" dirty="0"/>
              <a:t>, 20–23. </a:t>
            </a:r>
            <a:r>
              <a:rPr lang="en-US" sz="1000" dirty="0" err="1"/>
              <a:t>doi</a:t>
            </a:r>
            <a:r>
              <a:rPr lang="en-US" sz="1000" dirty="0"/>
              <a:t>: 10.1016/j.paid.2015.07.014</a:t>
            </a:r>
          </a:p>
          <a:p>
            <a:r>
              <a:rPr lang="en-US" sz="1000" dirty="0"/>
              <a:t>Lange, C. G., &amp; James, W. (1922). The emotions (Vol. 1). Retrieved from https://</a:t>
            </a:r>
            <a:r>
              <a:rPr lang="en-US" sz="1000" dirty="0" err="1"/>
              <a:t>books.google.com</a:t>
            </a:r>
            <a:r>
              <a:rPr lang="en-US" sz="1000" dirty="0"/>
              <a:t>/</a:t>
            </a:r>
            <a:r>
              <a:rPr lang="en-US" sz="1000" dirty="0" err="1"/>
              <a:t>books?hl</a:t>
            </a:r>
            <a:r>
              <a:rPr lang="en-US" sz="1000" dirty="0"/>
              <a:t>=</a:t>
            </a:r>
            <a:r>
              <a:rPr lang="en-US" sz="1000" dirty="0" err="1"/>
              <a:t>en&amp;lr</a:t>
            </a:r>
            <a:r>
              <a:rPr lang="en-US" sz="1000" dirty="0"/>
              <a:t>=&amp;id=</a:t>
            </a:r>
            <a:r>
              <a:rPr lang="en-US" sz="1000" dirty="0" err="1"/>
              <a:t>kZRWAAAAYAAJ</a:t>
            </a:r>
            <a:endParaRPr lang="en-US" sz="1000" dirty="0"/>
          </a:p>
          <a:p>
            <a:r>
              <a:rPr lang="en-US" sz="1000" dirty="0"/>
              <a:t>Pedersen, S. H., Lunn, S., Katznelson, H., &amp; Poulsen, S. (2012). Reflective functioning in</a:t>
            </a:r>
          </a:p>
          <a:p>
            <a:r>
              <a:rPr lang="en-US" sz="1000" dirty="0" err="1"/>
              <a:t>Pollatos</a:t>
            </a:r>
            <a:r>
              <a:rPr lang="en-US" sz="1000" dirty="0"/>
              <a:t>, O., </a:t>
            </a:r>
            <a:r>
              <a:rPr lang="en-US" sz="1000" dirty="0" err="1"/>
              <a:t>Gramann</a:t>
            </a:r>
            <a:r>
              <a:rPr lang="en-US" sz="1000" dirty="0"/>
              <a:t>, K., &amp; </a:t>
            </a:r>
            <a:r>
              <a:rPr lang="en-US" sz="1000" dirty="0" err="1"/>
              <a:t>Schandry</a:t>
            </a:r>
            <a:r>
              <a:rPr lang="en-US" sz="1000" dirty="0"/>
              <a:t>, R. (2007). Neural systems connecting interoceptive awareness and feelings. </a:t>
            </a:r>
            <a:r>
              <a:rPr lang="en-US" sz="1000" i="1" dirty="0"/>
              <a:t>Human Brain Mapping, 28</a:t>
            </a:r>
            <a:r>
              <a:rPr lang="en-US" sz="1000" dirty="0"/>
              <a:t>(1), 9–18. </a:t>
            </a:r>
            <a:r>
              <a:rPr lang="en-US" sz="1000" dirty="0" err="1"/>
              <a:t>doi</a:t>
            </a:r>
            <a:r>
              <a:rPr lang="en-US" sz="1000" dirty="0"/>
              <a:t>: 10.1002/hbm.20258</a:t>
            </a:r>
          </a:p>
          <a:p>
            <a:r>
              <a:rPr lang="en-US" sz="1000" dirty="0" err="1"/>
              <a:t>Pollatos</a:t>
            </a:r>
            <a:r>
              <a:rPr lang="en-US" sz="1000" dirty="0"/>
              <a:t>, O., </a:t>
            </a:r>
            <a:r>
              <a:rPr lang="en-US" sz="1000" dirty="0" err="1"/>
              <a:t>Kurz</a:t>
            </a:r>
            <a:r>
              <a:rPr lang="en-US" sz="1000" dirty="0"/>
              <a:t>, A. L., Albrecht, J., </a:t>
            </a:r>
            <a:r>
              <a:rPr lang="en-US" sz="1000" dirty="0" err="1"/>
              <a:t>Schreder</a:t>
            </a:r>
            <a:r>
              <a:rPr lang="en-US" sz="1000" dirty="0"/>
              <a:t>, T., </a:t>
            </a:r>
            <a:r>
              <a:rPr lang="en-US" sz="1000" dirty="0" err="1"/>
              <a:t>Kleemann</a:t>
            </a:r>
            <a:r>
              <a:rPr lang="en-US" sz="1000" dirty="0"/>
              <a:t>, A. M., </a:t>
            </a:r>
            <a:r>
              <a:rPr lang="en-US" sz="1000" dirty="0" err="1"/>
              <a:t>Schöpf</a:t>
            </a:r>
            <a:r>
              <a:rPr lang="en-US" sz="1000" dirty="0"/>
              <a:t>, V., ... &amp; </a:t>
            </a:r>
            <a:r>
              <a:rPr lang="en-US" sz="1000" dirty="0" err="1"/>
              <a:t>Schandry</a:t>
            </a:r>
            <a:r>
              <a:rPr lang="en-US" sz="1000" dirty="0"/>
              <a:t>, R. (2008). Reduced perception of bodily signals in anorexia nervosa. </a:t>
            </a:r>
            <a:r>
              <a:rPr lang="en-US" sz="1000" i="1" dirty="0"/>
              <a:t>Eating Behaviors, 9</a:t>
            </a:r>
            <a:r>
              <a:rPr lang="en-US" sz="1000" dirty="0"/>
              <a:t>(4), 381–388.</a:t>
            </a:r>
          </a:p>
          <a:p>
            <a:r>
              <a:rPr lang="en-US" sz="1000" dirty="0" err="1"/>
              <a:t>Pollatos</a:t>
            </a:r>
            <a:r>
              <a:rPr lang="en-US" sz="1000" dirty="0"/>
              <a:t>, O., </a:t>
            </a:r>
            <a:r>
              <a:rPr lang="en-US" sz="1000" dirty="0" err="1"/>
              <a:t>Traut‐Mattausch</a:t>
            </a:r>
            <a:r>
              <a:rPr lang="en-US" sz="1000" dirty="0"/>
              <a:t>, E., &amp; </a:t>
            </a:r>
            <a:r>
              <a:rPr lang="en-US" sz="1000" dirty="0" err="1"/>
              <a:t>Schandry</a:t>
            </a:r>
            <a:r>
              <a:rPr lang="en-US" sz="1000" dirty="0"/>
              <a:t>, R. (2009). Differential effects of anxiety and depression on interoceptive accuracy. </a:t>
            </a:r>
            <a:r>
              <a:rPr lang="en-US" sz="1000" i="1" dirty="0"/>
              <a:t>Depression and Anxiety, 26</a:t>
            </a:r>
            <a:r>
              <a:rPr lang="en-US" sz="1000" dirty="0"/>
              <a:t>(2), 167–173. </a:t>
            </a:r>
            <a:r>
              <a:rPr lang="en-US" sz="1000" dirty="0" err="1"/>
              <a:t>doi</a:t>
            </a:r>
            <a:r>
              <a:rPr lang="en-US" sz="1000" dirty="0"/>
              <a:t>: 10.1002/da.20504</a:t>
            </a:r>
          </a:p>
          <a:p>
            <a:r>
              <a:rPr lang="en-US" sz="1000" dirty="0" err="1"/>
              <a:t>Pollatos</a:t>
            </a:r>
            <a:r>
              <a:rPr lang="en-US" sz="1000" dirty="0"/>
              <a:t>, O., </a:t>
            </a:r>
            <a:r>
              <a:rPr lang="en-US" sz="1000" dirty="0" err="1"/>
              <a:t>Traut-Mattausch</a:t>
            </a:r>
            <a:r>
              <a:rPr lang="en-US" sz="1000" dirty="0"/>
              <a:t>, E., Schroeder, H., &amp; </a:t>
            </a:r>
            <a:r>
              <a:rPr lang="en-US" sz="1000" dirty="0" err="1"/>
              <a:t>Schandry</a:t>
            </a:r>
            <a:r>
              <a:rPr lang="en-US" sz="1000" dirty="0"/>
              <a:t>, R. (2007). Interoceptive awareness mediates the relationship between anxiety and the intensity of unpleasant feelings. </a:t>
            </a:r>
            <a:r>
              <a:rPr lang="en-US" sz="1000" i="1" dirty="0"/>
              <a:t>Journal of Anxiety Disorders, 21</a:t>
            </a:r>
            <a:r>
              <a:rPr lang="en-US" sz="1000" dirty="0"/>
              <a:t>(7), 931–943. </a:t>
            </a:r>
            <a:r>
              <a:rPr lang="en-US" sz="1000" dirty="0" err="1"/>
              <a:t>doi</a:t>
            </a:r>
            <a:r>
              <a:rPr lang="en-US" sz="1000" dirty="0"/>
              <a:t>: 10.1016/j.janxdis.2006.12.004</a:t>
            </a:r>
          </a:p>
          <a:p>
            <a:r>
              <a:rPr lang="en-US" sz="1000" dirty="0" err="1"/>
              <a:t>Schandry</a:t>
            </a:r>
            <a:r>
              <a:rPr lang="en-US" sz="1000" dirty="0"/>
              <a:t>, R. (1981). Heart beat perception and emotional experience. </a:t>
            </a:r>
            <a:r>
              <a:rPr lang="en-US" sz="1000" i="1" dirty="0"/>
              <a:t>Psychophysiology, 18</a:t>
            </a:r>
            <a:r>
              <a:rPr lang="en-US" sz="1000" dirty="0"/>
              <a:t>(4), 483–488. </a:t>
            </a:r>
            <a:r>
              <a:rPr lang="en-US" sz="1000" dirty="0" err="1"/>
              <a:t>doi</a:t>
            </a:r>
            <a:r>
              <a:rPr lang="en-US" sz="1000" dirty="0"/>
              <a:t>: 10.1111/j.1469-8986.1981.tb02486.x</a:t>
            </a:r>
          </a:p>
          <a:p>
            <a:r>
              <a:rPr lang="en-US" sz="1000" dirty="0"/>
              <a:t>Schirmer-Mokwa, K. L., </a:t>
            </a:r>
            <a:r>
              <a:rPr lang="en-US" sz="1000" dirty="0" err="1"/>
              <a:t>Fard</a:t>
            </a:r>
            <a:r>
              <a:rPr lang="en-US" sz="1000" dirty="0"/>
              <a:t>, P. R., Zamorano, A. M., Finkel, S., </a:t>
            </a:r>
            <a:r>
              <a:rPr lang="en-US" sz="1000" dirty="0" err="1"/>
              <a:t>Birbaumer</a:t>
            </a:r>
            <a:r>
              <a:rPr lang="en-US" sz="1000" dirty="0"/>
              <a:t>, N., &amp; Kleber, B. A. (2015). Evidence for enhanced interoceptive accuracy in professional musicians. Frontiers in </a:t>
            </a:r>
            <a:r>
              <a:rPr lang="en-US" sz="1000" i="1" dirty="0"/>
              <a:t>Behavioral Neuroscience, 9</a:t>
            </a:r>
            <a:r>
              <a:rPr lang="en-US" sz="1000" dirty="0"/>
              <a:t>, 349. </a:t>
            </a:r>
            <a:r>
              <a:rPr lang="en-US" sz="1000" dirty="0" err="1"/>
              <a:t>doi</a:t>
            </a:r>
            <a:r>
              <a:rPr lang="en-US" sz="1000" dirty="0"/>
              <a:t>: 10.3389/fnbeh.2015.00349</a:t>
            </a:r>
          </a:p>
          <a:p>
            <a:r>
              <a:rPr lang="en-US" sz="1000" dirty="0"/>
              <a:t>Shah, P., Hall, R., </a:t>
            </a:r>
            <a:r>
              <a:rPr lang="en-US" sz="1000" dirty="0" err="1"/>
              <a:t>Catmur</a:t>
            </a:r>
            <a:r>
              <a:rPr lang="en-US" sz="1000" dirty="0"/>
              <a:t>, C., &amp; Bird, G. (2016). Alexithymia, not autism, is associated with impaired </a:t>
            </a:r>
            <a:r>
              <a:rPr lang="en-US" sz="1000" dirty="0" err="1"/>
              <a:t>interoception</a:t>
            </a:r>
            <a:r>
              <a:rPr lang="en-US" sz="1000" dirty="0"/>
              <a:t>. </a:t>
            </a:r>
            <a:r>
              <a:rPr lang="en-US" sz="1000" i="1" dirty="0"/>
              <a:t>Cortex, 81</a:t>
            </a:r>
            <a:r>
              <a:rPr lang="en-US" sz="1000" dirty="0"/>
              <a:t>, 215–220. </a:t>
            </a:r>
            <a:r>
              <a:rPr lang="en-US" sz="1000" dirty="0" err="1"/>
              <a:t>doi</a:t>
            </a:r>
            <a:r>
              <a:rPr lang="en-US" sz="1000" dirty="0"/>
              <a:t>: 10.1016/j.cortex.2016.03.021</a:t>
            </a:r>
          </a:p>
          <a:p>
            <a:r>
              <a:rPr lang="en-US" sz="1000" dirty="0"/>
              <a:t>Steele, H., &amp; Steele, M. (2008). On the Origins of Reflective Functioning. In Mentalization (pp. 151–176). Routledge.</a:t>
            </a:r>
          </a:p>
          <a:p>
            <a:r>
              <a:rPr lang="en-US" sz="1000" dirty="0"/>
              <a:t>Steele, M., Steele, H., &amp; Beebe, B. (2017). Applying an attachment and microanalytic lens to “embodied mentalization”: Commentary on “Mentalizing homeostasis: the social origins of interoceptive inference” by </a:t>
            </a:r>
            <a:r>
              <a:rPr lang="en-US" sz="1000" dirty="0" err="1"/>
              <a:t>Fotopoulou</a:t>
            </a:r>
            <a:r>
              <a:rPr lang="en-US" sz="1000" dirty="0"/>
              <a:t> and </a:t>
            </a:r>
            <a:r>
              <a:rPr lang="en-US" sz="1000" dirty="0" err="1"/>
              <a:t>Tsakiris</a:t>
            </a:r>
            <a:r>
              <a:rPr lang="en-US" sz="1000" dirty="0"/>
              <a:t>. </a:t>
            </a:r>
            <a:r>
              <a:rPr lang="en-US" sz="1000" i="1" dirty="0" err="1"/>
              <a:t>Neuropsychoanalysis</a:t>
            </a:r>
            <a:r>
              <a:rPr lang="en-US" sz="1000" i="1" dirty="0"/>
              <a:t>, 19</a:t>
            </a:r>
            <a:r>
              <a:rPr lang="en-US" sz="1000" dirty="0"/>
              <a:t>(1), 59–66. </a:t>
            </a:r>
            <a:r>
              <a:rPr lang="en-US" sz="1000" dirty="0" err="1"/>
              <a:t>doi</a:t>
            </a:r>
            <a:r>
              <a:rPr lang="en-US" sz="1000" dirty="0"/>
              <a:t>: 10.1080/15294145.2017.1295218</a:t>
            </a:r>
          </a:p>
          <a:p>
            <a:r>
              <a:rPr lang="en-US" sz="1000" dirty="0"/>
              <a:t>Suzuki, K., Garfinkel, S. N., Critchley, H. D., &amp; Seth, A. K. (2013). Multisensory integration across exteroceptive and interoceptive domains modulates self-experience in the rubber-hand illusion. </a:t>
            </a:r>
            <a:r>
              <a:rPr lang="en-US" sz="1000" i="1" dirty="0" err="1"/>
              <a:t>Neuropsychologia</a:t>
            </a:r>
            <a:r>
              <a:rPr lang="en-US" sz="1000" i="1" dirty="0"/>
              <a:t>, 51</a:t>
            </a:r>
            <a:r>
              <a:rPr lang="en-US" sz="1000" dirty="0"/>
              <a:t>(13), 2909–2917. </a:t>
            </a:r>
            <a:r>
              <a:rPr lang="en-US" sz="1000" dirty="0" err="1"/>
              <a:t>doi</a:t>
            </a:r>
            <a:r>
              <a:rPr lang="en-US" sz="1000" dirty="0"/>
              <a:t>: 10.1016/j.neuropsychologia.2013.08.014</a:t>
            </a:r>
          </a:p>
          <a:p>
            <a:r>
              <a:rPr lang="en-US" sz="1000" dirty="0"/>
              <a:t>Taylor, E. L., Target, M., &amp; </a:t>
            </a:r>
            <a:r>
              <a:rPr lang="en-US" sz="1000" dirty="0" err="1"/>
              <a:t>Charman</a:t>
            </a:r>
            <a:r>
              <a:rPr lang="en-US" sz="1000" dirty="0"/>
              <a:t>, T. (2008). Attachment in adults with high-functioning autism. </a:t>
            </a:r>
            <a:r>
              <a:rPr lang="en-US" sz="1000" i="1" dirty="0"/>
              <a:t>Attachment &amp; Human Development, 10</a:t>
            </a:r>
            <a:r>
              <a:rPr lang="en-US" sz="1000" dirty="0"/>
              <a:t>(2), 143–163. Doi: 10.1080/14616730802113687</a:t>
            </a:r>
          </a:p>
          <a:p>
            <a:r>
              <a:rPr lang="en-US" sz="1000" dirty="0"/>
              <a:t>Thomson, P., &amp; </a:t>
            </a:r>
            <a:r>
              <a:rPr lang="en-US" sz="1000" dirty="0" err="1"/>
              <a:t>Jaque</a:t>
            </a:r>
            <a:r>
              <a:rPr lang="en-US" sz="1000" dirty="0"/>
              <a:t>, S. V. (2012). Dissociation and the Adult Attachment Interview in artists and performing artists. Attachment &amp; human development, 14(2), 145-160. </a:t>
            </a:r>
            <a:r>
              <a:rPr lang="en-US" sz="1000" dirty="0" err="1"/>
              <a:t>doi</a:t>
            </a:r>
            <a:r>
              <a:rPr lang="en-US" sz="1000" dirty="0"/>
              <a:t>:  10.1080/14616734.2012.661602</a:t>
            </a:r>
          </a:p>
          <a:p>
            <a:r>
              <a:rPr lang="en-US" sz="1000" dirty="0" err="1"/>
              <a:t>Tsakiris</a:t>
            </a:r>
            <a:r>
              <a:rPr lang="en-US" sz="1000" dirty="0"/>
              <a:t>, M. (2017). The multisensory basis of the self: from body to identity to others. </a:t>
            </a:r>
            <a:r>
              <a:rPr lang="en-US" sz="1000" i="1" dirty="0"/>
              <a:t>The Quarterly Journal of Experimental Psychology, 70</a:t>
            </a:r>
            <a:r>
              <a:rPr lang="en-US" sz="1000" dirty="0"/>
              <a:t>(4), 597–609. </a:t>
            </a:r>
            <a:r>
              <a:rPr lang="en-US" sz="1000" dirty="0" err="1"/>
              <a:t>doi</a:t>
            </a:r>
            <a:r>
              <a:rPr lang="en-US" sz="1000" dirty="0"/>
              <a:t>: 10.1080/17470218.2016.1181768</a:t>
            </a:r>
          </a:p>
          <a:p>
            <a:r>
              <a:rPr lang="en-US" sz="1000" dirty="0" err="1"/>
              <a:t>Terasawa</a:t>
            </a:r>
            <a:r>
              <a:rPr lang="en-US" sz="1000" dirty="0"/>
              <a:t>, Y., </a:t>
            </a:r>
            <a:r>
              <a:rPr lang="en-US" sz="1000" dirty="0" err="1"/>
              <a:t>Moriguchi</a:t>
            </a:r>
            <a:r>
              <a:rPr lang="en-US" sz="1000" dirty="0"/>
              <a:t>, Y., </a:t>
            </a:r>
            <a:r>
              <a:rPr lang="en-US" sz="1000" dirty="0" err="1"/>
              <a:t>Tochizawa</a:t>
            </a:r>
            <a:r>
              <a:rPr lang="en-US" sz="1000" dirty="0"/>
              <a:t>, S., &amp; Umeda, S. (2014). Interoceptive sensitivity predicts sensitivity to the emotions of others. </a:t>
            </a:r>
            <a:r>
              <a:rPr lang="en-US" sz="1000" i="1" dirty="0"/>
              <a:t>Cognition and Emotion, 28</a:t>
            </a:r>
            <a:r>
              <a:rPr lang="en-US" sz="1000" dirty="0"/>
              <a:t>(8), 1435–1448. </a:t>
            </a:r>
            <a:r>
              <a:rPr lang="en-US" sz="1000" dirty="0" err="1"/>
              <a:t>doi</a:t>
            </a:r>
            <a:r>
              <a:rPr lang="en-US" sz="1000" dirty="0"/>
              <a:t>: 10.1080/02699931.2014.888988</a:t>
            </a:r>
          </a:p>
          <a:p>
            <a:r>
              <a:rPr lang="en-US" sz="1000" dirty="0"/>
              <a:t>Ward, A., Ramsay, R., Turnbull, S., Steele, M., Steele, H., &amp; Treasure, J. (2001). Attachment in anorexia nervosa: A transgenerational perspective.</a:t>
            </a:r>
            <a:r>
              <a:rPr lang="en-US" sz="1000" i="1" dirty="0"/>
              <a:t> British Journal of Medical Psychology, 74</a:t>
            </a:r>
            <a:r>
              <a:rPr lang="en-US" sz="1000" dirty="0"/>
              <a:t>(4), 497–505. </a:t>
            </a:r>
            <a:r>
              <a:rPr lang="en-US" sz="1000" dirty="0" err="1"/>
              <a:t>doi</a:t>
            </a:r>
            <a:r>
              <a:rPr lang="en-US" sz="1000" dirty="0"/>
              <a:t>: 10.1348/000711201161145</a:t>
            </a:r>
          </a:p>
          <a:p>
            <a:r>
              <a:rPr lang="en-US" sz="1000" dirty="0"/>
              <a:t>Wiens, S. (2005). Interoception in emotional experience. </a:t>
            </a:r>
            <a:r>
              <a:rPr lang="en-US" sz="1000" i="1" dirty="0"/>
              <a:t>Current Opinion in Neurology, 18</a:t>
            </a:r>
            <a:r>
              <a:rPr lang="en-US" sz="1000" dirty="0"/>
              <a:t>(4), 442–447. </a:t>
            </a:r>
            <a:r>
              <a:rPr lang="en-US" sz="1000" dirty="0" err="1"/>
              <a:t>doi</a:t>
            </a:r>
            <a:r>
              <a:rPr lang="en-US" sz="1000" dirty="0"/>
              <a:t>: 10.1097/01.wco.0000168079.92106.99</a:t>
            </a:r>
          </a:p>
          <a:p>
            <a:endParaRPr lang="en-US" sz="1000" dirty="0"/>
          </a:p>
        </p:txBody>
      </p:sp>
      <p:sp>
        <p:nvSpPr>
          <p:cNvPr id="4" name="Slide Number Placeholder 3">
            <a:extLst>
              <a:ext uri="{FF2B5EF4-FFF2-40B4-BE49-F238E27FC236}">
                <a16:creationId xmlns:a16="http://schemas.microsoft.com/office/drawing/2014/main" xmlns="" id="{D90C464D-6698-8A4F-9721-5409F78C4FE3}"/>
              </a:ext>
            </a:extLst>
          </p:cNvPr>
          <p:cNvSpPr>
            <a:spLocks noGrp="1"/>
          </p:cNvSpPr>
          <p:nvPr>
            <p:ph type="sldNum" sz="quarter" idx="12"/>
          </p:nvPr>
        </p:nvSpPr>
        <p:spPr/>
        <p:txBody>
          <a:bodyPr/>
          <a:lstStyle/>
          <a:p>
            <a:fld id="{B62F4B46-D9A4-4146-8B0B-E27D8D147F79}" type="slidenum">
              <a:rPr lang="en-US" smtClean="0"/>
              <a:t>22</a:t>
            </a:fld>
            <a:endParaRPr lang="en-US"/>
          </a:p>
        </p:txBody>
      </p:sp>
      <p:cxnSp>
        <p:nvCxnSpPr>
          <p:cNvPr id="5" name="Straight Connector 4">
            <a:extLst>
              <a:ext uri="{FF2B5EF4-FFF2-40B4-BE49-F238E27FC236}">
                <a16:creationId xmlns:a16="http://schemas.microsoft.com/office/drawing/2014/main" xmlns="" id="{D5E02D26-AF0C-BA49-AB5D-39151DB7B142}"/>
              </a:ext>
            </a:extLst>
          </p:cNvPr>
          <p:cNvCxnSpPr>
            <a:cxnSpLocks/>
          </p:cNvCxnSpPr>
          <p:nvPr/>
        </p:nvCxnSpPr>
        <p:spPr>
          <a:xfrm>
            <a:off x="663102" y="797666"/>
            <a:ext cx="3675434"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748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44CEE1-351F-EE41-99CE-7944FDB78929}"/>
              </a:ext>
            </a:extLst>
          </p:cNvPr>
          <p:cNvSpPr>
            <a:spLocks noGrp="1"/>
          </p:cNvSpPr>
          <p:nvPr>
            <p:ph type="title"/>
          </p:nvPr>
        </p:nvSpPr>
        <p:spPr>
          <a:xfrm>
            <a:off x="838200" y="384580"/>
            <a:ext cx="10515600" cy="1325563"/>
          </a:xfrm>
        </p:spPr>
        <p:txBody>
          <a:bodyPr/>
          <a:lstStyle/>
          <a:p>
            <a:r>
              <a:rPr lang="en-US" dirty="0"/>
              <a:t>What is Interoception?</a:t>
            </a:r>
          </a:p>
        </p:txBody>
      </p:sp>
      <p:sp>
        <p:nvSpPr>
          <p:cNvPr id="3" name="Content Placeholder 2">
            <a:extLst>
              <a:ext uri="{FF2B5EF4-FFF2-40B4-BE49-F238E27FC236}">
                <a16:creationId xmlns:a16="http://schemas.microsoft.com/office/drawing/2014/main" xmlns="" id="{581B712D-909A-5949-9797-5B0BBAAFCBBD}"/>
              </a:ext>
            </a:extLst>
          </p:cNvPr>
          <p:cNvSpPr>
            <a:spLocks noGrp="1"/>
          </p:cNvSpPr>
          <p:nvPr>
            <p:ph idx="1"/>
          </p:nvPr>
        </p:nvSpPr>
        <p:spPr>
          <a:xfrm>
            <a:off x="838200" y="1825625"/>
            <a:ext cx="10368064" cy="1929252"/>
          </a:xfrm>
        </p:spPr>
        <p:txBody>
          <a:bodyPr>
            <a:noAutofit/>
          </a:bodyPr>
          <a:lstStyle/>
          <a:p>
            <a:r>
              <a:rPr lang="en-US" sz="2600" dirty="0"/>
              <a:t>Interoception is the perception of internal bodily cues (Cameron, 2001)</a:t>
            </a:r>
          </a:p>
          <a:p>
            <a:r>
              <a:rPr lang="en-US" sz="2600" dirty="0"/>
              <a:t>Interoception is a bottom-up and top-down process (Wiens, 2005)</a:t>
            </a:r>
          </a:p>
        </p:txBody>
      </p:sp>
      <p:sp>
        <p:nvSpPr>
          <p:cNvPr id="6" name="Slide Number Placeholder 5">
            <a:extLst>
              <a:ext uri="{FF2B5EF4-FFF2-40B4-BE49-F238E27FC236}">
                <a16:creationId xmlns:a16="http://schemas.microsoft.com/office/drawing/2014/main" xmlns="" id="{6D686AF9-17DD-9040-85E5-BF699347724E}"/>
              </a:ext>
            </a:extLst>
          </p:cNvPr>
          <p:cNvSpPr>
            <a:spLocks noGrp="1"/>
          </p:cNvSpPr>
          <p:nvPr>
            <p:ph type="sldNum" sz="quarter" idx="12"/>
          </p:nvPr>
        </p:nvSpPr>
        <p:spPr/>
        <p:txBody>
          <a:bodyPr/>
          <a:lstStyle/>
          <a:p>
            <a:fld id="{B62F4B46-D9A4-4146-8B0B-E27D8D147F79}" type="slidenum">
              <a:rPr lang="en-US" smtClean="0"/>
              <a:t>3</a:t>
            </a:fld>
            <a:endParaRPr lang="en-US"/>
          </a:p>
        </p:txBody>
      </p:sp>
      <p:sp>
        <p:nvSpPr>
          <p:cNvPr id="8" name="Oval 7">
            <a:extLst>
              <a:ext uri="{FF2B5EF4-FFF2-40B4-BE49-F238E27FC236}">
                <a16:creationId xmlns:a16="http://schemas.microsoft.com/office/drawing/2014/main" xmlns="" id="{FC4A1BB3-1D50-6B44-9F16-7E61468D9495}"/>
              </a:ext>
            </a:extLst>
          </p:cNvPr>
          <p:cNvSpPr/>
          <p:nvPr/>
        </p:nvSpPr>
        <p:spPr>
          <a:xfrm>
            <a:off x="4577847" y="4585916"/>
            <a:ext cx="1861226" cy="1770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Embodiment</a:t>
            </a:r>
          </a:p>
        </p:txBody>
      </p:sp>
      <p:cxnSp>
        <p:nvCxnSpPr>
          <p:cNvPr id="11" name="Straight Connector 10">
            <a:extLst>
              <a:ext uri="{FF2B5EF4-FFF2-40B4-BE49-F238E27FC236}">
                <a16:creationId xmlns:a16="http://schemas.microsoft.com/office/drawing/2014/main" xmlns="" id="{ED0CE51C-4871-7043-BFB8-2000F781BA10}"/>
              </a:ext>
            </a:extLst>
          </p:cNvPr>
          <p:cNvCxnSpPr>
            <a:cxnSpLocks/>
          </p:cNvCxnSpPr>
          <p:nvPr/>
        </p:nvCxnSpPr>
        <p:spPr>
          <a:xfrm>
            <a:off x="974387" y="1400782"/>
            <a:ext cx="4940030"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
        <p:nvSpPr>
          <p:cNvPr id="7" name="Right Arrow 6">
            <a:extLst>
              <a:ext uri="{FF2B5EF4-FFF2-40B4-BE49-F238E27FC236}">
                <a16:creationId xmlns:a16="http://schemas.microsoft.com/office/drawing/2014/main" xmlns="" id="{4E9EA1C9-9B47-094F-8EC1-BACB6805200A}"/>
              </a:ext>
            </a:extLst>
          </p:cNvPr>
          <p:cNvSpPr/>
          <p:nvPr/>
        </p:nvSpPr>
        <p:spPr>
          <a:xfrm>
            <a:off x="2186757" y="5257980"/>
            <a:ext cx="1993691" cy="7500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Left Arrow 11">
            <a:extLst>
              <a:ext uri="{FF2B5EF4-FFF2-40B4-BE49-F238E27FC236}">
                <a16:creationId xmlns:a16="http://schemas.microsoft.com/office/drawing/2014/main" xmlns="" id="{0B4B9ACB-5911-7146-9E99-10E6BC182CE9}"/>
              </a:ext>
            </a:extLst>
          </p:cNvPr>
          <p:cNvSpPr/>
          <p:nvPr/>
        </p:nvSpPr>
        <p:spPr>
          <a:xfrm>
            <a:off x="6866452" y="5288222"/>
            <a:ext cx="2113613" cy="6895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Down Arrow 13">
            <a:extLst>
              <a:ext uri="{FF2B5EF4-FFF2-40B4-BE49-F238E27FC236}">
                <a16:creationId xmlns:a16="http://schemas.microsoft.com/office/drawing/2014/main" xmlns="" id="{487F21F5-8CD0-2F48-B2D4-2EDAC2DD074E}"/>
              </a:ext>
            </a:extLst>
          </p:cNvPr>
          <p:cNvSpPr/>
          <p:nvPr/>
        </p:nvSpPr>
        <p:spPr>
          <a:xfrm>
            <a:off x="5103726" y="2790251"/>
            <a:ext cx="802771" cy="15269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xmlns="" id="{1519D6AF-63CF-0A4F-A8DB-A9836BB39A56}"/>
              </a:ext>
            </a:extLst>
          </p:cNvPr>
          <p:cNvSpPr txBox="1"/>
          <p:nvPr/>
        </p:nvSpPr>
        <p:spPr>
          <a:xfrm>
            <a:off x="5906497" y="3151587"/>
            <a:ext cx="1563974" cy="369332"/>
          </a:xfrm>
          <a:prstGeom prst="rect">
            <a:avLst/>
          </a:prstGeom>
          <a:noFill/>
        </p:spPr>
        <p:txBody>
          <a:bodyPr wrap="square" rtlCol="0">
            <a:spAutoFit/>
          </a:bodyPr>
          <a:lstStyle/>
          <a:p>
            <a:r>
              <a:rPr lang="en-US" dirty="0"/>
              <a:t>Interoception</a:t>
            </a:r>
          </a:p>
        </p:txBody>
      </p:sp>
      <p:sp>
        <p:nvSpPr>
          <p:cNvPr id="16" name="Rectangle 15">
            <a:extLst>
              <a:ext uri="{FF2B5EF4-FFF2-40B4-BE49-F238E27FC236}">
                <a16:creationId xmlns:a16="http://schemas.microsoft.com/office/drawing/2014/main" xmlns="" id="{7D263D07-19CE-2A49-B765-6C044B0608B1}"/>
              </a:ext>
            </a:extLst>
          </p:cNvPr>
          <p:cNvSpPr/>
          <p:nvPr/>
        </p:nvSpPr>
        <p:spPr>
          <a:xfrm>
            <a:off x="2186757" y="4936155"/>
            <a:ext cx="1492588" cy="369332"/>
          </a:xfrm>
          <a:prstGeom prst="rect">
            <a:avLst/>
          </a:prstGeom>
        </p:spPr>
        <p:txBody>
          <a:bodyPr wrap="none">
            <a:spAutoFit/>
          </a:bodyPr>
          <a:lstStyle/>
          <a:p>
            <a:r>
              <a:rPr lang="en-US" dirty="0"/>
              <a:t>Exteroception</a:t>
            </a:r>
          </a:p>
        </p:txBody>
      </p:sp>
      <p:sp>
        <p:nvSpPr>
          <p:cNvPr id="17" name="Rectangle 16">
            <a:extLst>
              <a:ext uri="{FF2B5EF4-FFF2-40B4-BE49-F238E27FC236}">
                <a16:creationId xmlns:a16="http://schemas.microsoft.com/office/drawing/2014/main" xmlns="" id="{F9F95EA9-24C0-194B-96F2-EFF34D973B6D}"/>
              </a:ext>
            </a:extLst>
          </p:cNvPr>
          <p:cNvSpPr/>
          <p:nvPr/>
        </p:nvSpPr>
        <p:spPr>
          <a:xfrm>
            <a:off x="7470471" y="4922021"/>
            <a:ext cx="1585755" cy="369332"/>
          </a:xfrm>
          <a:prstGeom prst="rect">
            <a:avLst/>
          </a:prstGeom>
        </p:spPr>
        <p:txBody>
          <a:bodyPr wrap="none">
            <a:spAutoFit/>
          </a:bodyPr>
          <a:lstStyle/>
          <a:p>
            <a:r>
              <a:rPr lang="en-US" dirty="0"/>
              <a:t>Proprioception</a:t>
            </a:r>
          </a:p>
        </p:txBody>
      </p:sp>
    </p:spTree>
    <p:extLst>
      <p:ext uri="{BB962C8B-B14F-4D97-AF65-F5344CB8AC3E}">
        <p14:creationId xmlns:p14="http://schemas.microsoft.com/office/powerpoint/2010/main" val="232483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9D41EB-0B80-E348-B73D-E652E427CEAC}"/>
              </a:ext>
            </a:extLst>
          </p:cNvPr>
          <p:cNvSpPr>
            <a:spLocks noGrp="1"/>
          </p:cNvSpPr>
          <p:nvPr>
            <p:ph type="title"/>
          </p:nvPr>
        </p:nvSpPr>
        <p:spPr/>
        <p:txBody>
          <a:bodyPr/>
          <a:lstStyle/>
          <a:p>
            <a:r>
              <a:rPr lang="en-US" dirty="0"/>
              <a:t>Measuring Interoception</a:t>
            </a:r>
          </a:p>
        </p:txBody>
      </p:sp>
      <p:sp>
        <p:nvSpPr>
          <p:cNvPr id="3" name="Content Placeholder 2">
            <a:extLst>
              <a:ext uri="{FF2B5EF4-FFF2-40B4-BE49-F238E27FC236}">
                <a16:creationId xmlns:a16="http://schemas.microsoft.com/office/drawing/2014/main" xmlns="" id="{5CA8AFC2-290F-DE4E-8045-67B328F0BCAC}"/>
              </a:ext>
            </a:extLst>
          </p:cNvPr>
          <p:cNvSpPr>
            <a:spLocks noGrp="1"/>
          </p:cNvSpPr>
          <p:nvPr>
            <p:ph idx="1"/>
          </p:nvPr>
        </p:nvSpPr>
        <p:spPr>
          <a:xfrm>
            <a:off x="838200" y="1825624"/>
            <a:ext cx="5035062" cy="4522421"/>
          </a:xfrm>
        </p:spPr>
        <p:txBody>
          <a:bodyPr>
            <a:normAutofit/>
          </a:bodyPr>
          <a:lstStyle/>
          <a:p>
            <a:r>
              <a:rPr lang="en-US" sz="2600" dirty="0"/>
              <a:t>Interoceptive Accuracy (</a:t>
            </a:r>
            <a:r>
              <a:rPr lang="en-US" sz="2600" dirty="0" err="1"/>
              <a:t>IAcc</a:t>
            </a:r>
            <a:r>
              <a:rPr lang="en-US" sz="2600" dirty="0"/>
              <a:t>):  Empirically measured interoceptive awareness (Garfinkel et al., 2015)</a:t>
            </a:r>
          </a:p>
          <a:p>
            <a:pPr marL="0" indent="0">
              <a:buNone/>
            </a:pPr>
            <a:endParaRPr lang="en-US" sz="2600" dirty="0"/>
          </a:p>
          <a:p>
            <a:r>
              <a:rPr lang="en-US" sz="2600" dirty="0" err="1"/>
              <a:t>IAcc</a:t>
            </a:r>
            <a:r>
              <a:rPr lang="en-US" sz="2600" dirty="0"/>
              <a:t> commonly measured with a heartbeat perception task (</a:t>
            </a:r>
            <a:r>
              <a:rPr lang="en-US" sz="2600" dirty="0" err="1"/>
              <a:t>Schandry</a:t>
            </a:r>
            <a:r>
              <a:rPr lang="en-US" sz="2600" dirty="0"/>
              <a:t>, 1981)</a:t>
            </a:r>
          </a:p>
          <a:p>
            <a:pPr marL="0" indent="0">
              <a:buNone/>
            </a:pPr>
            <a:endParaRPr lang="en-US" sz="2600" dirty="0"/>
          </a:p>
        </p:txBody>
      </p:sp>
      <p:sp>
        <p:nvSpPr>
          <p:cNvPr id="4" name="Slide Number Placeholder 3">
            <a:extLst>
              <a:ext uri="{FF2B5EF4-FFF2-40B4-BE49-F238E27FC236}">
                <a16:creationId xmlns:a16="http://schemas.microsoft.com/office/drawing/2014/main" xmlns="" id="{2A7EFCBA-A898-894C-AA09-C1F08DD36D09}"/>
              </a:ext>
            </a:extLst>
          </p:cNvPr>
          <p:cNvSpPr>
            <a:spLocks noGrp="1"/>
          </p:cNvSpPr>
          <p:nvPr>
            <p:ph type="sldNum" sz="quarter" idx="12"/>
          </p:nvPr>
        </p:nvSpPr>
        <p:spPr/>
        <p:txBody>
          <a:bodyPr/>
          <a:lstStyle/>
          <a:p>
            <a:fld id="{B62F4B46-D9A4-4146-8B0B-E27D8D147F79}" type="slidenum">
              <a:rPr lang="en-US" smtClean="0"/>
              <a:t>4</a:t>
            </a:fld>
            <a:endParaRPr lang="en-US"/>
          </a:p>
        </p:txBody>
      </p:sp>
      <p:pic>
        <p:nvPicPr>
          <p:cNvPr id="5" name="Picture 4">
            <a:extLst>
              <a:ext uri="{FF2B5EF4-FFF2-40B4-BE49-F238E27FC236}">
                <a16:creationId xmlns:a16="http://schemas.microsoft.com/office/drawing/2014/main" xmlns="" id="{DE60480C-2BEC-5749-AC9C-BC1272B2EA80}"/>
              </a:ext>
            </a:extLst>
          </p:cNvPr>
          <p:cNvPicPr>
            <a:picLocks noChangeAspect="1"/>
          </p:cNvPicPr>
          <p:nvPr/>
        </p:nvPicPr>
        <p:blipFill>
          <a:blip r:embed="rId3"/>
          <a:stretch>
            <a:fillRect/>
          </a:stretch>
        </p:blipFill>
        <p:spPr>
          <a:xfrm>
            <a:off x="7046509" y="4254236"/>
            <a:ext cx="4070684" cy="2175531"/>
          </a:xfrm>
          <a:prstGeom prst="rect">
            <a:avLst/>
          </a:prstGeom>
        </p:spPr>
      </p:pic>
      <p:graphicFrame>
        <p:nvGraphicFramePr>
          <p:cNvPr id="6" name="Diagram 5">
            <a:extLst>
              <a:ext uri="{FF2B5EF4-FFF2-40B4-BE49-F238E27FC236}">
                <a16:creationId xmlns:a16="http://schemas.microsoft.com/office/drawing/2014/main" xmlns="" id="{FD2A6B8E-ADEE-3546-A756-E56FB8B39673}"/>
              </a:ext>
            </a:extLst>
          </p:cNvPr>
          <p:cNvGraphicFramePr/>
          <p:nvPr>
            <p:extLst>
              <p:ext uri="{D42A27DB-BD31-4B8C-83A1-F6EECF244321}">
                <p14:modId xmlns:p14="http://schemas.microsoft.com/office/powerpoint/2010/main" val="2425654431"/>
              </p:ext>
            </p:extLst>
          </p:nvPr>
        </p:nvGraphicFramePr>
        <p:xfrm>
          <a:off x="6620411" y="1027906"/>
          <a:ext cx="4543898" cy="3686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Rectangle 6">
            <a:extLst>
              <a:ext uri="{FF2B5EF4-FFF2-40B4-BE49-F238E27FC236}">
                <a16:creationId xmlns:a16="http://schemas.microsoft.com/office/drawing/2014/main" xmlns="" id="{35CC45C6-254E-7B4F-91DB-AC6EC9F2A118}"/>
              </a:ext>
            </a:extLst>
          </p:cNvPr>
          <p:cNvSpPr/>
          <p:nvPr/>
        </p:nvSpPr>
        <p:spPr>
          <a:xfrm>
            <a:off x="7442939" y="953939"/>
            <a:ext cx="2898842" cy="4488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Interoception</a:t>
            </a:r>
          </a:p>
        </p:txBody>
      </p:sp>
      <p:cxnSp>
        <p:nvCxnSpPr>
          <p:cNvPr id="8" name="Straight Connector 7">
            <a:extLst>
              <a:ext uri="{FF2B5EF4-FFF2-40B4-BE49-F238E27FC236}">
                <a16:creationId xmlns:a16="http://schemas.microsoft.com/office/drawing/2014/main" xmlns="" id="{C6E0A6B2-BC37-994C-8D86-47C251F5E087}"/>
              </a:ext>
            </a:extLst>
          </p:cNvPr>
          <p:cNvCxnSpPr>
            <a:cxnSpLocks/>
          </p:cNvCxnSpPr>
          <p:nvPr/>
        </p:nvCxnSpPr>
        <p:spPr>
          <a:xfrm>
            <a:off x="974387" y="1400782"/>
            <a:ext cx="5465324"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074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E6EAFB-975A-264E-8744-B29405FD9676}"/>
              </a:ext>
            </a:extLst>
          </p:cNvPr>
          <p:cNvSpPr>
            <a:spLocks noGrp="1"/>
          </p:cNvSpPr>
          <p:nvPr>
            <p:ph type="title"/>
          </p:nvPr>
        </p:nvSpPr>
        <p:spPr/>
        <p:txBody>
          <a:bodyPr/>
          <a:lstStyle/>
          <a:p>
            <a:r>
              <a:rPr lang="en-US" dirty="0"/>
              <a:t>Interoception and Emotion</a:t>
            </a:r>
          </a:p>
        </p:txBody>
      </p:sp>
      <p:sp>
        <p:nvSpPr>
          <p:cNvPr id="3" name="Content Placeholder 2">
            <a:extLst>
              <a:ext uri="{FF2B5EF4-FFF2-40B4-BE49-F238E27FC236}">
                <a16:creationId xmlns:a16="http://schemas.microsoft.com/office/drawing/2014/main" xmlns="" id="{D9D2FFC1-DE66-3846-80B1-2AE6AD1813FC}"/>
              </a:ext>
            </a:extLst>
          </p:cNvPr>
          <p:cNvSpPr>
            <a:spLocks noGrp="1"/>
          </p:cNvSpPr>
          <p:nvPr>
            <p:ph idx="1"/>
          </p:nvPr>
        </p:nvSpPr>
        <p:spPr/>
        <p:txBody>
          <a:bodyPr>
            <a:noAutofit/>
          </a:bodyPr>
          <a:lstStyle/>
          <a:p>
            <a:r>
              <a:rPr lang="en-US" sz="2600" dirty="0"/>
              <a:t>James-Lange Theory of Emotion: Emotions originate in bodily functions (James &amp; Lang, 1922)</a:t>
            </a:r>
          </a:p>
          <a:p>
            <a:r>
              <a:rPr lang="en-US" sz="2600" dirty="0"/>
              <a:t>Somatic Marker Hypothesis (Damasio, 1996)</a:t>
            </a:r>
          </a:p>
          <a:p>
            <a:r>
              <a:rPr lang="en-US" sz="2600" dirty="0"/>
              <a:t>The same brain structures (right AIC and ACC) are involved in </a:t>
            </a:r>
            <a:r>
              <a:rPr lang="en-US" sz="2600" dirty="0" err="1"/>
              <a:t>interoception</a:t>
            </a:r>
            <a:r>
              <a:rPr lang="en-US" sz="2600" dirty="0"/>
              <a:t> and emotional awareness</a:t>
            </a:r>
          </a:p>
          <a:p>
            <a:r>
              <a:rPr lang="en-US" sz="2600" dirty="0"/>
              <a:t>The insula integrates bodily and environmental information to present the embodied self to the brain; inextricably linked to feeling states (Craig, 2009)</a:t>
            </a:r>
          </a:p>
          <a:p>
            <a:r>
              <a:rPr lang="en-US" sz="2600" dirty="0"/>
              <a:t>Bodily signals lay the groundwork for embodiment and sense of self, selfhood (</a:t>
            </a:r>
            <a:r>
              <a:rPr lang="en-US" sz="2600" dirty="0" err="1"/>
              <a:t>Tsakiris</a:t>
            </a:r>
            <a:r>
              <a:rPr lang="en-US" sz="2600" dirty="0"/>
              <a:t>, 2017)</a:t>
            </a:r>
          </a:p>
          <a:p>
            <a:endParaRPr lang="en-US" sz="2600" dirty="0"/>
          </a:p>
          <a:p>
            <a:endParaRPr lang="en-US" sz="2600" dirty="0"/>
          </a:p>
        </p:txBody>
      </p:sp>
      <p:sp>
        <p:nvSpPr>
          <p:cNvPr id="4" name="Slide Number Placeholder 3">
            <a:extLst>
              <a:ext uri="{FF2B5EF4-FFF2-40B4-BE49-F238E27FC236}">
                <a16:creationId xmlns:a16="http://schemas.microsoft.com/office/drawing/2014/main" xmlns="" id="{AA0DA248-873D-B642-81A8-6B75FCA2D269}"/>
              </a:ext>
            </a:extLst>
          </p:cNvPr>
          <p:cNvSpPr>
            <a:spLocks noGrp="1"/>
          </p:cNvSpPr>
          <p:nvPr>
            <p:ph type="sldNum" sz="quarter" idx="12"/>
          </p:nvPr>
        </p:nvSpPr>
        <p:spPr/>
        <p:txBody>
          <a:bodyPr/>
          <a:lstStyle/>
          <a:p>
            <a:fld id="{B62F4B46-D9A4-4146-8B0B-E27D8D147F79}" type="slidenum">
              <a:rPr lang="en-US" smtClean="0"/>
              <a:t>5</a:t>
            </a:fld>
            <a:endParaRPr lang="en-US"/>
          </a:p>
        </p:txBody>
      </p:sp>
      <p:cxnSp>
        <p:nvCxnSpPr>
          <p:cNvPr id="5" name="Straight Connector 4">
            <a:extLst>
              <a:ext uri="{FF2B5EF4-FFF2-40B4-BE49-F238E27FC236}">
                <a16:creationId xmlns:a16="http://schemas.microsoft.com/office/drawing/2014/main" xmlns="" id="{19384C7A-B947-4F40-BD4E-B68B58EB7965}"/>
              </a:ext>
            </a:extLst>
          </p:cNvPr>
          <p:cNvCxnSpPr>
            <a:cxnSpLocks/>
          </p:cNvCxnSpPr>
          <p:nvPr/>
        </p:nvCxnSpPr>
        <p:spPr>
          <a:xfrm>
            <a:off x="974387" y="1400782"/>
            <a:ext cx="6029528"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9450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9D6796-AB21-0749-81DA-D17E9E359BB3}"/>
              </a:ext>
            </a:extLst>
          </p:cNvPr>
          <p:cNvSpPr>
            <a:spLocks noGrp="1"/>
          </p:cNvSpPr>
          <p:nvPr>
            <p:ph type="title"/>
          </p:nvPr>
        </p:nvSpPr>
        <p:spPr/>
        <p:txBody>
          <a:bodyPr/>
          <a:lstStyle/>
          <a:p>
            <a:r>
              <a:rPr lang="en-US" dirty="0"/>
              <a:t>Interoceptive Accuracy and Feeling States</a:t>
            </a:r>
          </a:p>
        </p:txBody>
      </p:sp>
      <p:sp>
        <p:nvSpPr>
          <p:cNvPr id="3" name="Content Placeholder 2">
            <a:extLst>
              <a:ext uri="{FF2B5EF4-FFF2-40B4-BE49-F238E27FC236}">
                <a16:creationId xmlns:a16="http://schemas.microsoft.com/office/drawing/2014/main" xmlns="" id="{A1E8002D-AD58-1640-945B-D35CEF7FFCE9}"/>
              </a:ext>
            </a:extLst>
          </p:cNvPr>
          <p:cNvSpPr>
            <a:spLocks noGrp="1"/>
          </p:cNvSpPr>
          <p:nvPr>
            <p:ph idx="1"/>
          </p:nvPr>
        </p:nvSpPr>
        <p:spPr>
          <a:xfrm>
            <a:off x="838200" y="1690688"/>
            <a:ext cx="10515600" cy="4351338"/>
          </a:xfrm>
        </p:spPr>
        <p:txBody>
          <a:bodyPr>
            <a:noAutofit/>
          </a:bodyPr>
          <a:lstStyle/>
          <a:p>
            <a:r>
              <a:rPr lang="en-US" sz="2600" dirty="0"/>
              <a:t>Higher </a:t>
            </a:r>
            <a:r>
              <a:rPr lang="en-US" sz="2600" dirty="0" err="1"/>
              <a:t>IAcc</a:t>
            </a:r>
            <a:r>
              <a:rPr lang="en-US" sz="2600" dirty="0"/>
              <a:t> linked to:</a:t>
            </a:r>
          </a:p>
          <a:p>
            <a:pPr lvl="1"/>
            <a:r>
              <a:rPr lang="en-US" sz="2600" dirty="0"/>
              <a:t>Better emotion regulation strategies (</a:t>
            </a:r>
            <a:r>
              <a:rPr lang="en-US" sz="2600" dirty="0" err="1"/>
              <a:t>Kever</a:t>
            </a:r>
            <a:r>
              <a:rPr lang="en-US" sz="2600" dirty="0"/>
              <a:t>, </a:t>
            </a:r>
            <a:r>
              <a:rPr lang="en-US" sz="2600" dirty="0" err="1"/>
              <a:t>Pollatos</a:t>
            </a:r>
            <a:r>
              <a:rPr lang="en-US" sz="2600" dirty="0"/>
              <a:t>, Vermeulen, &amp; </a:t>
            </a:r>
            <a:r>
              <a:rPr lang="en-US" sz="2600" dirty="0" err="1"/>
              <a:t>Grynberg</a:t>
            </a:r>
            <a:r>
              <a:rPr lang="en-US" sz="2600" dirty="0"/>
              <a:t>, 2015)</a:t>
            </a:r>
          </a:p>
          <a:p>
            <a:pPr lvl="1"/>
            <a:r>
              <a:rPr lang="en-US" sz="2600" dirty="0"/>
              <a:t>Greater intensity of emotions (</a:t>
            </a:r>
            <a:r>
              <a:rPr lang="en-US" sz="2600" dirty="0" err="1"/>
              <a:t>Pollatos</a:t>
            </a:r>
            <a:r>
              <a:rPr lang="en-US" sz="2600" dirty="0"/>
              <a:t>, </a:t>
            </a:r>
            <a:r>
              <a:rPr lang="en-US" sz="2600" dirty="0" err="1"/>
              <a:t>Gramann</a:t>
            </a:r>
            <a:r>
              <a:rPr lang="en-US" sz="2600" dirty="0"/>
              <a:t>, </a:t>
            </a:r>
            <a:r>
              <a:rPr lang="en-US" sz="2600" dirty="0" err="1"/>
              <a:t>Schandry</a:t>
            </a:r>
            <a:r>
              <a:rPr lang="en-US" sz="2600" dirty="0"/>
              <a:t>, 2007)</a:t>
            </a:r>
          </a:p>
          <a:p>
            <a:pPr lvl="1"/>
            <a:r>
              <a:rPr lang="en-US" sz="2600" dirty="0"/>
              <a:t>Greater empathy (</a:t>
            </a:r>
            <a:r>
              <a:rPr lang="en-US" sz="2600" dirty="0" err="1"/>
              <a:t>Grynberg</a:t>
            </a:r>
            <a:r>
              <a:rPr lang="en-US" sz="2600" dirty="0"/>
              <a:t> &amp; </a:t>
            </a:r>
            <a:r>
              <a:rPr lang="en-US" sz="2600" dirty="0" err="1"/>
              <a:t>Pollatos</a:t>
            </a:r>
            <a:r>
              <a:rPr lang="en-US" sz="2600" dirty="0"/>
              <a:t>, 2015) and being more sensitive to the emotions of others (</a:t>
            </a:r>
            <a:r>
              <a:rPr lang="en-US" sz="2600" dirty="0" err="1"/>
              <a:t>Terasawa</a:t>
            </a:r>
            <a:r>
              <a:rPr lang="en-US" sz="2600" dirty="0"/>
              <a:t>, </a:t>
            </a:r>
            <a:r>
              <a:rPr lang="en-US" sz="2600" dirty="0" err="1"/>
              <a:t>Moriguchi</a:t>
            </a:r>
            <a:r>
              <a:rPr lang="en-US" sz="2600" dirty="0"/>
              <a:t>, </a:t>
            </a:r>
            <a:r>
              <a:rPr lang="en-US" sz="2600" dirty="0" err="1"/>
              <a:t>Tochizawa</a:t>
            </a:r>
            <a:r>
              <a:rPr lang="en-US" sz="2600" dirty="0"/>
              <a:t>, Umeda, 2014)</a:t>
            </a:r>
          </a:p>
          <a:p>
            <a:pPr lvl="1"/>
            <a:r>
              <a:rPr lang="en-US" sz="2600" dirty="0"/>
              <a:t>Trait anxiety (</a:t>
            </a:r>
            <a:r>
              <a:rPr lang="en-US" sz="2600" dirty="0" err="1"/>
              <a:t>Pollatos</a:t>
            </a:r>
            <a:r>
              <a:rPr lang="en-US" sz="2600" dirty="0"/>
              <a:t>, </a:t>
            </a:r>
            <a:r>
              <a:rPr lang="en-US" sz="2600" dirty="0" err="1"/>
              <a:t>Traut-Mattausch</a:t>
            </a:r>
            <a:r>
              <a:rPr lang="en-US" sz="2600" dirty="0"/>
              <a:t>, Schroeder, </a:t>
            </a:r>
            <a:r>
              <a:rPr lang="en-US" sz="2600" dirty="0" err="1"/>
              <a:t>Schandry</a:t>
            </a:r>
            <a:r>
              <a:rPr lang="en-US" sz="2600" dirty="0"/>
              <a:t>, 2007)</a:t>
            </a:r>
          </a:p>
          <a:p>
            <a:r>
              <a:rPr lang="en-US" sz="2600" dirty="0"/>
              <a:t>Low </a:t>
            </a:r>
            <a:r>
              <a:rPr lang="en-US" sz="2600" dirty="0" err="1"/>
              <a:t>Iacc</a:t>
            </a:r>
            <a:endParaRPr lang="en-US" sz="2600" dirty="0"/>
          </a:p>
          <a:p>
            <a:pPr lvl="1"/>
            <a:r>
              <a:rPr lang="en-US" sz="2600" dirty="0"/>
              <a:t>Among those with ASD (Garfinkel et al., 2016) and alexithymia (Shah, Hall, </a:t>
            </a:r>
            <a:r>
              <a:rPr lang="en-US" sz="2600" dirty="0" err="1"/>
              <a:t>Catmur</a:t>
            </a:r>
            <a:r>
              <a:rPr lang="en-US" sz="2600" dirty="0"/>
              <a:t>, &amp; Bird, 2016)</a:t>
            </a:r>
          </a:p>
          <a:p>
            <a:pPr lvl="1"/>
            <a:r>
              <a:rPr lang="en-US" sz="2600" dirty="0"/>
              <a:t>Depressive symptoms (</a:t>
            </a:r>
            <a:r>
              <a:rPr lang="en-US" sz="2600" dirty="0" err="1"/>
              <a:t>Pollatos</a:t>
            </a:r>
            <a:r>
              <a:rPr lang="en-US" sz="2600" dirty="0"/>
              <a:t>, </a:t>
            </a:r>
            <a:r>
              <a:rPr lang="en-US" sz="2600" dirty="0" err="1"/>
              <a:t>Traut-Mattausch</a:t>
            </a:r>
            <a:r>
              <a:rPr lang="en-US" sz="2600" dirty="0"/>
              <a:t>, </a:t>
            </a:r>
            <a:r>
              <a:rPr lang="en-US" sz="2600" dirty="0" err="1"/>
              <a:t>Schandry</a:t>
            </a:r>
            <a:r>
              <a:rPr lang="en-US" sz="2600" dirty="0"/>
              <a:t>, 2009)</a:t>
            </a:r>
          </a:p>
        </p:txBody>
      </p:sp>
      <p:sp>
        <p:nvSpPr>
          <p:cNvPr id="4" name="Slide Number Placeholder 3">
            <a:extLst>
              <a:ext uri="{FF2B5EF4-FFF2-40B4-BE49-F238E27FC236}">
                <a16:creationId xmlns:a16="http://schemas.microsoft.com/office/drawing/2014/main" xmlns="" id="{15F46269-55F9-8740-BB3A-9976F76F0A3B}"/>
              </a:ext>
            </a:extLst>
          </p:cNvPr>
          <p:cNvSpPr>
            <a:spLocks noGrp="1"/>
          </p:cNvSpPr>
          <p:nvPr>
            <p:ph type="sldNum" sz="quarter" idx="12"/>
          </p:nvPr>
        </p:nvSpPr>
        <p:spPr/>
        <p:txBody>
          <a:bodyPr/>
          <a:lstStyle/>
          <a:p>
            <a:fld id="{B62F4B46-D9A4-4146-8B0B-E27D8D147F79}" type="slidenum">
              <a:rPr lang="en-US" smtClean="0"/>
              <a:t>6</a:t>
            </a:fld>
            <a:endParaRPr lang="en-US"/>
          </a:p>
        </p:txBody>
      </p:sp>
      <p:cxnSp>
        <p:nvCxnSpPr>
          <p:cNvPr id="5" name="Straight Connector 4">
            <a:extLst>
              <a:ext uri="{FF2B5EF4-FFF2-40B4-BE49-F238E27FC236}">
                <a16:creationId xmlns:a16="http://schemas.microsoft.com/office/drawing/2014/main" xmlns="" id="{9049E899-DD0E-884F-BC08-666B49E980C5}"/>
              </a:ext>
            </a:extLst>
          </p:cNvPr>
          <p:cNvCxnSpPr>
            <a:cxnSpLocks/>
          </p:cNvCxnSpPr>
          <p:nvPr/>
        </p:nvCxnSpPr>
        <p:spPr>
          <a:xfrm>
            <a:off x="974387" y="1400782"/>
            <a:ext cx="9239656"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1564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2664A-B624-1749-9205-AD7DD6C5E59F}"/>
              </a:ext>
            </a:extLst>
          </p:cNvPr>
          <p:cNvSpPr>
            <a:spLocks noGrp="1"/>
          </p:cNvSpPr>
          <p:nvPr>
            <p:ph type="title"/>
          </p:nvPr>
        </p:nvSpPr>
        <p:spPr/>
        <p:txBody>
          <a:bodyPr/>
          <a:lstStyle/>
          <a:p>
            <a:r>
              <a:rPr lang="en-US" dirty="0"/>
              <a:t>Interoceptive Accuracy and the Body/Arts</a:t>
            </a:r>
          </a:p>
        </p:txBody>
      </p:sp>
      <p:sp>
        <p:nvSpPr>
          <p:cNvPr id="3" name="Content Placeholder 2">
            <a:extLst>
              <a:ext uri="{FF2B5EF4-FFF2-40B4-BE49-F238E27FC236}">
                <a16:creationId xmlns:a16="http://schemas.microsoft.com/office/drawing/2014/main" xmlns="" id="{C8C04E08-E033-EB4F-A322-13625EFE0D0D}"/>
              </a:ext>
            </a:extLst>
          </p:cNvPr>
          <p:cNvSpPr>
            <a:spLocks noGrp="1"/>
          </p:cNvSpPr>
          <p:nvPr>
            <p:ph idx="1"/>
          </p:nvPr>
        </p:nvSpPr>
        <p:spPr/>
        <p:txBody>
          <a:bodyPr>
            <a:normAutofit lnSpcReduction="10000"/>
          </a:bodyPr>
          <a:lstStyle/>
          <a:p>
            <a:r>
              <a:rPr lang="en-US" sz="2600" dirty="0"/>
              <a:t>Lower </a:t>
            </a:r>
            <a:r>
              <a:rPr lang="en-US" sz="2600" dirty="0" err="1"/>
              <a:t>IAcc</a:t>
            </a:r>
            <a:r>
              <a:rPr lang="en-US" sz="2600" dirty="0"/>
              <a:t> linked to eating disorders — particularly AN (</a:t>
            </a:r>
            <a:r>
              <a:rPr lang="en-US" sz="2600" dirty="0" err="1"/>
              <a:t>Pollatos</a:t>
            </a:r>
            <a:r>
              <a:rPr lang="en-US" sz="2600" dirty="0"/>
              <a:t> et al., 2008)</a:t>
            </a:r>
          </a:p>
          <a:p>
            <a:r>
              <a:rPr lang="en-US" sz="2600" dirty="0"/>
              <a:t>Higher </a:t>
            </a:r>
            <a:r>
              <a:rPr lang="en-US" sz="2600" dirty="0" err="1"/>
              <a:t>IAcc</a:t>
            </a:r>
            <a:r>
              <a:rPr lang="en-US" sz="2600" dirty="0"/>
              <a:t> linked to stronger sense of bodily ownership (Suzuki et al., 2013)</a:t>
            </a:r>
          </a:p>
          <a:p>
            <a:r>
              <a:rPr lang="en-US" sz="2600" dirty="0"/>
              <a:t>People involved in the arts may have higher </a:t>
            </a:r>
            <a:r>
              <a:rPr lang="en-US" sz="2600" dirty="0" err="1"/>
              <a:t>IAcc</a:t>
            </a:r>
            <a:r>
              <a:rPr lang="en-US" sz="2600" dirty="0"/>
              <a:t> </a:t>
            </a:r>
          </a:p>
          <a:p>
            <a:pPr lvl="1"/>
            <a:r>
              <a:rPr lang="en-US" sz="2600" dirty="0"/>
              <a:t>Musicians (Schirmer-Mokwa et al., 2015)</a:t>
            </a:r>
          </a:p>
          <a:p>
            <a:pPr lvl="1"/>
            <a:r>
              <a:rPr lang="en-US" sz="2600" dirty="0"/>
              <a:t>Dancers (Christensen, </a:t>
            </a:r>
            <a:r>
              <a:rPr lang="en-US" sz="2600" dirty="0" err="1"/>
              <a:t>Gaigg</a:t>
            </a:r>
            <a:r>
              <a:rPr lang="en-US" sz="2600" dirty="0"/>
              <a:t>, Calvo-Merino, 2017)</a:t>
            </a:r>
          </a:p>
          <a:p>
            <a:pPr lvl="1"/>
            <a:r>
              <a:rPr lang="en-US" sz="2600" dirty="0"/>
              <a:t>Art involves eliciting an emotional experience and expressing it through the body; monitoring this process improves </a:t>
            </a:r>
            <a:r>
              <a:rPr lang="en-US" sz="2600" dirty="0" err="1"/>
              <a:t>IAcc</a:t>
            </a:r>
            <a:endParaRPr lang="en-US" sz="2600" dirty="0"/>
          </a:p>
          <a:p>
            <a:r>
              <a:rPr lang="en-US" sz="2600" dirty="0"/>
              <a:t>Artists and AAI: More trauma/loss, but securely attached (Thomson &amp; </a:t>
            </a:r>
            <a:r>
              <a:rPr lang="en-US" sz="2600" dirty="0" err="1"/>
              <a:t>Jaque</a:t>
            </a:r>
            <a:r>
              <a:rPr lang="en-US" sz="2600" dirty="0"/>
              <a:t>, 2012)</a:t>
            </a:r>
          </a:p>
        </p:txBody>
      </p:sp>
      <p:sp>
        <p:nvSpPr>
          <p:cNvPr id="4" name="Slide Number Placeholder 3">
            <a:extLst>
              <a:ext uri="{FF2B5EF4-FFF2-40B4-BE49-F238E27FC236}">
                <a16:creationId xmlns:a16="http://schemas.microsoft.com/office/drawing/2014/main" xmlns="" id="{75D0FFF8-3D01-3740-9D21-F73CF2E3425F}"/>
              </a:ext>
            </a:extLst>
          </p:cNvPr>
          <p:cNvSpPr>
            <a:spLocks noGrp="1"/>
          </p:cNvSpPr>
          <p:nvPr>
            <p:ph type="sldNum" sz="quarter" idx="12"/>
          </p:nvPr>
        </p:nvSpPr>
        <p:spPr/>
        <p:txBody>
          <a:bodyPr/>
          <a:lstStyle/>
          <a:p>
            <a:fld id="{B62F4B46-D9A4-4146-8B0B-E27D8D147F79}" type="slidenum">
              <a:rPr lang="en-US" smtClean="0"/>
              <a:t>7</a:t>
            </a:fld>
            <a:endParaRPr lang="en-US"/>
          </a:p>
        </p:txBody>
      </p:sp>
      <p:cxnSp>
        <p:nvCxnSpPr>
          <p:cNvPr id="6" name="Straight Connector 5">
            <a:extLst>
              <a:ext uri="{FF2B5EF4-FFF2-40B4-BE49-F238E27FC236}">
                <a16:creationId xmlns:a16="http://schemas.microsoft.com/office/drawing/2014/main" xmlns="" id="{1578DE7F-8906-5B48-AE59-26A4859BE225}"/>
              </a:ext>
            </a:extLst>
          </p:cNvPr>
          <p:cNvCxnSpPr>
            <a:cxnSpLocks/>
          </p:cNvCxnSpPr>
          <p:nvPr/>
        </p:nvCxnSpPr>
        <p:spPr>
          <a:xfrm>
            <a:off x="974387" y="1400782"/>
            <a:ext cx="9356387"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1492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DAC6F8-CC68-B34F-A729-18D98BDA8423}"/>
              </a:ext>
            </a:extLst>
          </p:cNvPr>
          <p:cNvSpPr>
            <a:spLocks noGrp="1"/>
          </p:cNvSpPr>
          <p:nvPr>
            <p:ph type="title"/>
          </p:nvPr>
        </p:nvSpPr>
        <p:spPr/>
        <p:txBody>
          <a:bodyPr/>
          <a:lstStyle/>
          <a:p>
            <a:r>
              <a:rPr lang="en-US" dirty="0"/>
              <a:t>Interoception: Selfhood and Attachment</a:t>
            </a:r>
          </a:p>
        </p:txBody>
      </p:sp>
      <p:sp>
        <p:nvSpPr>
          <p:cNvPr id="3" name="Content Placeholder 2">
            <a:extLst>
              <a:ext uri="{FF2B5EF4-FFF2-40B4-BE49-F238E27FC236}">
                <a16:creationId xmlns:a16="http://schemas.microsoft.com/office/drawing/2014/main" xmlns="" id="{1B9C806F-9EB4-EF44-BA90-9147938D0876}"/>
              </a:ext>
            </a:extLst>
          </p:cNvPr>
          <p:cNvSpPr>
            <a:spLocks noGrp="1"/>
          </p:cNvSpPr>
          <p:nvPr>
            <p:ph idx="1"/>
          </p:nvPr>
        </p:nvSpPr>
        <p:spPr>
          <a:xfrm>
            <a:off x="838200" y="1825625"/>
            <a:ext cx="10515600" cy="4895850"/>
          </a:xfrm>
        </p:spPr>
        <p:txBody>
          <a:bodyPr>
            <a:normAutofit/>
          </a:bodyPr>
          <a:lstStyle/>
          <a:p>
            <a:r>
              <a:rPr lang="en-US" sz="2600" dirty="0"/>
              <a:t>Hypothesized to play a regulatory role; keeps the person in homeostasis </a:t>
            </a:r>
          </a:p>
          <a:p>
            <a:r>
              <a:rPr lang="en-US" sz="2600" dirty="0"/>
              <a:t>Subjective awareness and feelings rely on neural and physiological processes </a:t>
            </a:r>
          </a:p>
          <a:p>
            <a:r>
              <a:rPr lang="en-US" sz="2600" dirty="0"/>
              <a:t>Combined, these things lay the groundwork for a coherent sense of self (Craig, 2009; </a:t>
            </a:r>
            <a:r>
              <a:rPr lang="en-US" sz="2600" dirty="0" err="1"/>
              <a:t>Tsakiris</a:t>
            </a:r>
            <a:r>
              <a:rPr lang="en-US" sz="2600" dirty="0"/>
              <a:t>, 2017)</a:t>
            </a:r>
          </a:p>
          <a:p>
            <a:r>
              <a:rPr lang="en-US" sz="2600" dirty="0" err="1"/>
              <a:t>Fotopoulou</a:t>
            </a:r>
            <a:r>
              <a:rPr lang="en-US" sz="2600" dirty="0"/>
              <a:t> &amp; </a:t>
            </a:r>
            <a:r>
              <a:rPr lang="en-US" sz="2600" dirty="0" err="1"/>
              <a:t>Tsakiris</a:t>
            </a:r>
            <a:r>
              <a:rPr lang="en-US" sz="2600" dirty="0"/>
              <a:t>, 2017: Self is inherently embodied (“embodied mentalization”), based in </a:t>
            </a:r>
            <a:r>
              <a:rPr lang="en-US" sz="2600" dirty="0" err="1"/>
              <a:t>interoception</a:t>
            </a:r>
            <a:r>
              <a:rPr lang="en-US" sz="2600" dirty="0"/>
              <a:t>, and created through interactions in early infancy </a:t>
            </a:r>
          </a:p>
          <a:p>
            <a:r>
              <a:rPr lang="en-US" sz="2600" dirty="0"/>
              <a:t>Steele, Steele, &amp; Beebe, 2017: Caregivers’ </a:t>
            </a:r>
            <a:r>
              <a:rPr lang="en-US" sz="2600" dirty="0" err="1"/>
              <a:t>interoception</a:t>
            </a:r>
            <a:r>
              <a:rPr lang="en-US" sz="2600" dirty="0"/>
              <a:t> may lay the groundwork for the quality of the dyadic relationship; </a:t>
            </a:r>
            <a:r>
              <a:rPr lang="en-US" sz="2600" dirty="0" err="1"/>
              <a:t>IAcc</a:t>
            </a:r>
            <a:r>
              <a:rPr lang="en-US" sz="2600" dirty="0"/>
              <a:t> could be transmitted through attachment relationships</a:t>
            </a:r>
          </a:p>
        </p:txBody>
      </p:sp>
      <p:sp>
        <p:nvSpPr>
          <p:cNvPr id="4" name="Slide Number Placeholder 3">
            <a:extLst>
              <a:ext uri="{FF2B5EF4-FFF2-40B4-BE49-F238E27FC236}">
                <a16:creationId xmlns:a16="http://schemas.microsoft.com/office/drawing/2014/main" xmlns="" id="{9D351844-070A-4F44-8BD1-EDA4F6887318}"/>
              </a:ext>
            </a:extLst>
          </p:cNvPr>
          <p:cNvSpPr>
            <a:spLocks noGrp="1"/>
          </p:cNvSpPr>
          <p:nvPr>
            <p:ph type="sldNum" sz="quarter" idx="12"/>
          </p:nvPr>
        </p:nvSpPr>
        <p:spPr/>
        <p:txBody>
          <a:bodyPr/>
          <a:lstStyle/>
          <a:p>
            <a:fld id="{B62F4B46-D9A4-4146-8B0B-E27D8D147F79}" type="slidenum">
              <a:rPr lang="en-US" smtClean="0"/>
              <a:t>8</a:t>
            </a:fld>
            <a:endParaRPr lang="en-US" dirty="0"/>
          </a:p>
        </p:txBody>
      </p:sp>
      <p:cxnSp>
        <p:nvCxnSpPr>
          <p:cNvPr id="5" name="Straight Connector 4">
            <a:extLst>
              <a:ext uri="{FF2B5EF4-FFF2-40B4-BE49-F238E27FC236}">
                <a16:creationId xmlns:a16="http://schemas.microsoft.com/office/drawing/2014/main" xmlns="" id="{12864DEC-7DAA-9745-BBCA-72ED62139A18}"/>
              </a:ext>
            </a:extLst>
          </p:cNvPr>
          <p:cNvCxnSpPr>
            <a:cxnSpLocks/>
          </p:cNvCxnSpPr>
          <p:nvPr/>
        </p:nvCxnSpPr>
        <p:spPr>
          <a:xfrm>
            <a:off x="974387" y="1400782"/>
            <a:ext cx="8986736"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1456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C413AA-8DC9-4C42-A726-F6CE27E1FD50}"/>
              </a:ext>
            </a:extLst>
          </p:cNvPr>
          <p:cNvSpPr>
            <a:spLocks noGrp="1"/>
          </p:cNvSpPr>
          <p:nvPr>
            <p:ph type="title"/>
          </p:nvPr>
        </p:nvSpPr>
        <p:spPr>
          <a:xfrm>
            <a:off x="838200" y="136525"/>
            <a:ext cx="10515600" cy="1325563"/>
          </a:xfrm>
        </p:spPr>
        <p:txBody>
          <a:bodyPr/>
          <a:lstStyle/>
          <a:p>
            <a:r>
              <a:rPr lang="en-US" dirty="0"/>
              <a:t>Reflective Functioning </a:t>
            </a:r>
          </a:p>
        </p:txBody>
      </p:sp>
      <p:sp>
        <p:nvSpPr>
          <p:cNvPr id="3" name="Content Placeholder 2">
            <a:extLst>
              <a:ext uri="{FF2B5EF4-FFF2-40B4-BE49-F238E27FC236}">
                <a16:creationId xmlns:a16="http://schemas.microsoft.com/office/drawing/2014/main" xmlns="" id="{244BAC23-161A-644A-B117-152CF3F0DBA6}"/>
              </a:ext>
            </a:extLst>
          </p:cNvPr>
          <p:cNvSpPr>
            <a:spLocks noGrp="1"/>
          </p:cNvSpPr>
          <p:nvPr>
            <p:ph idx="1"/>
          </p:nvPr>
        </p:nvSpPr>
        <p:spPr>
          <a:xfrm>
            <a:off x="653946" y="1619250"/>
            <a:ext cx="10884108" cy="4351338"/>
          </a:xfrm>
        </p:spPr>
        <p:txBody>
          <a:bodyPr>
            <a:noAutofit/>
          </a:bodyPr>
          <a:lstStyle/>
          <a:p>
            <a:pPr fontAlgn="base"/>
            <a:r>
              <a:rPr lang="en-US" sz="2600" dirty="0"/>
              <a:t>Reflective Functioning (RF) is the psychological process that underlies mentalization</a:t>
            </a:r>
          </a:p>
          <a:p>
            <a:pPr fontAlgn="base"/>
            <a:r>
              <a:rPr lang="en-US" sz="2600" dirty="0"/>
              <a:t>Mentalization: Ability to accurately infer the thoughts, feelings, intentions of the self and others; the understanding that these can determine behavior</a:t>
            </a:r>
          </a:p>
          <a:p>
            <a:pPr fontAlgn="base"/>
            <a:r>
              <a:rPr lang="en-US" sz="2600" dirty="0"/>
              <a:t>Relates to both the self and others; good RF allows someone to distinguish between inner and outer reality</a:t>
            </a:r>
          </a:p>
          <a:p>
            <a:pPr fontAlgn="base"/>
            <a:r>
              <a:rPr lang="en-US" sz="2600" dirty="0"/>
              <a:t>RF is an organizing function; it helps someone make sense of the world</a:t>
            </a:r>
          </a:p>
          <a:p>
            <a:pPr fontAlgn="base"/>
            <a:r>
              <a:rPr lang="en-US" sz="2600" dirty="0"/>
              <a:t>Underlies defining features of selfhood</a:t>
            </a:r>
          </a:p>
          <a:p>
            <a:pPr marL="0" indent="0" fontAlgn="base">
              <a:buNone/>
            </a:pPr>
            <a:endParaRPr lang="en-US" sz="2600" dirty="0"/>
          </a:p>
          <a:p>
            <a:pPr marL="0" indent="0" fontAlgn="base">
              <a:buNone/>
            </a:pPr>
            <a:r>
              <a:rPr lang="en-US" sz="2600" dirty="0"/>
              <a:t>(</a:t>
            </a:r>
            <a:r>
              <a:rPr lang="en-US" sz="2600" dirty="0" err="1"/>
              <a:t>Fonagy</a:t>
            </a:r>
            <a:r>
              <a:rPr lang="en-US" sz="2600" dirty="0"/>
              <a:t>, Steele, &amp; Steele, 1998)</a:t>
            </a:r>
          </a:p>
        </p:txBody>
      </p:sp>
      <p:sp>
        <p:nvSpPr>
          <p:cNvPr id="4" name="Slide Number Placeholder 3">
            <a:extLst>
              <a:ext uri="{FF2B5EF4-FFF2-40B4-BE49-F238E27FC236}">
                <a16:creationId xmlns:a16="http://schemas.microsoft.com/office/drawing/2014/main" xmlns="" id="{86A98A7E-38B7-834A-846A-6D491836EAC5}"/>
              </a:ext>
            </a:extLst>
          </p:cNvPr>
          <p:cNvSpPr>
            <a:spLocks noGrp="1"/>
          </p:cNvSpPr>
          <p:nvPr>
            <p:ph type="sldNum" sz="quarter" idx="12"/>
          </p:nvPr>
        </p:nvSpPr>
        <p:spPr/>
        <p:txBody>
          <a:bodyPr/>
          <a:lstStyle/>
          <a:p>
            <a:fld id="{B62F4B46-D9A4-4146-8B0B-E27D8D147F79}" type="slidenum">
              <a:rPr lang="en-US" smtClean="0"/>
              <a:t>9</a:t>
            </a:fld>
            <a:endParaRPr lang="en-US"/>
          </a:p>
        </p:txBody>
      </p:sp>
      <p:cxnSp>
        <p:nvCxnSpPr>
          <p:cNvPr id="5" name="Straight Connector 4">
            <a:extLst>
              <a:ext uri="{FF2B5EF4-FFF2-40B4-BE49-F238E27FC236}">
                <a16:creationId xmlns:a16="http://schemas.microsoft.com/office/drawing/2014/main" xmlns="" id="{53E066C0-CB8B-8F4E-BA09-2C8404B19A90}"/>
              </a:ext>
            </a:extLst>
          </p:cNvPr>
          <p:cNvCxnSpPr>
            <a:cxnSpLocks/>
          </p:cNvCxnSpPr>
          <p:nvPr/>
        </p:nvCxnSpPr>
        <p:spPr>
          <a:xfrm>
            <a:off x="974387" y="1172182"/>
            <a:ext cx="4978941" cy="0"/>
          </a:xfrm>
          <a:prstGeom prst="line">
            <a:avLst/>
          </a:prstGeom>
          <a:ln w="114300" cmpd="sng">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779252"/>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1833</TotalTime>
  <Words>2964</Words>
  <Application>Microsoft Macintosh PowerPoint</Application>
  <PresentationFormat>Widescreen</PresentationFormat>
  <Paragraphs>232</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Helvetica Light</vt:lpstr>
      <vt:lpstr>Office Theme</vt:lpstr>
      <vt:lpstr>PowerPoint Presentation</vt:lpstr>
      <vt:lpstr>Study Proposal: Abstract</vt:lpstr>
      <vt:lpstr>What is Interoception?</vt:lpstr>
      <vt:lpstr>Measuring Interoception</vt:lpstr>
      <vt:lpstr>Interoception and Emotion</vt:lpstr>
      <vt:lpstr>Interoceptive Accuracy and Feeling States</vt:lpstr>
      <vt:lpstr>Interoceptive Accuracy and the Body/Arts</vt:lpstr>
      <vt:lpstr>Interoception: Selfhood and Attachment</vt:lpstr>
      <vt:lpstr>Reflective Functioning </vt:lpstr>
      <vt:lpstr>Reflective Functioning Links</vt:lpstr>
      <vt:lpstr>Scoring RF</vt:lpstr>
      <vt:lpstr>Indicators of High RF</vt:lpstr>
      <vt:lpstr>Indicators of Low RF</vt:lpstr>
      <vt:lpstr>Examples of RF </vt:lpstr>
      <vt:lpstr>Examples of Low RF</vt:lpstr>
      <vt:lpstr>RF and IAcc</vt:lpstr>
      <vt:lpstr>Study Proposal</vt:lpstr>
      <vt:lpstr>Study Proposal: Hypothesis</vt:lpstr>
      <vt:lpstr>Study Proposal</vt:lpstr>
      <vt:lpstr>Thank you!</vt:lpstr>
      <vt:lpstr>References (1/2)</vt:lpstr>
      <vt:lpstr>References (2/2)</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Reflective Functioning, Interoception, and Art Experience</dc:title>
  <dc:creator>Hally Wolhandler</dc:creator>
  <cp:lastModifiedBy>Amie Bensusan</cp:lastModifiedBy>
  <cp:revision>41</cp:revision>
  <cp:lastPrinted>2019-07-22T22:04:50Z</cp:lastPrinted>
  <dcterms:created xsi:type="dcterms:W3CDTF">2019-07-22T18:19:08Z</dcterms:created>
  <dcterms:modified xsi:type="dcterms:W3CDTF">2019-08-12T19:13:42Z</dcterms:modified>
</cp:coreProperties>
</file>